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62" r:id="rId3"/>
  </p:sldMasterIdLst>
  <p:notesMasterIdLst>
    <p:notesMasterId r:id="rId67"/>
  </p:notesMasterIdLst>
  <p:handoutMasterIdLst>
    <p:handoutMasterId r:id="rId68"/>
  </p:handoutMasterIdLst>
  <p:sldIdLst>
    <p:sldId id="256" r:id="rId4"/>
    <p:sldId id="329" r:id="rId5"/>
    <p:sldId id="467" r:id="rId6"/>
    <p:sldId id="468" r:id="rId7"/>
    <p:sldId id="465" r:id="rId8"/>
    <p:sldId id="345" r:id="rId9"/>
    <p:sldId id="453" r:id="rId10"/>
    <p:sldId id="459" r:id="rId11"/>
    <p:sldId id="464" r:id="rId12"/>
    <p:sldId id="292" r:id="rId13"/>
    <p:sldId id="257" r:id="rId14"/>
    <p:sldId id="328" r:id="rId15"/>
    <p:sldId id="330" r:id="rId16"/>
    <p:sldId id="479" r:id="rId17"/>
    <p:sldId id="334" r:id="rId18"/>
    <p:sldId id="337" r:id="rId19"/>
    <p:sldId id="336" r:id="rId20"/>
    <p:sldId id="305" r:id="rId21"/>
    <p:sldId id="309" r:id="rId22"/>
    <p:sldId id="308" r:id="rId23"/>
    <p:sldId id="296" r:id="rId24"/>
    <p:sldId id="291" r:id="rId25"/>
    <p:sldId id="310" r:id="rId26"/>
    <p:sldId id="316" r:id="rId27"/>
    <p:sldId id="318" r:id="rId28"/>
    <p:sldId id="322" r:id="rId29"/>
    <p:sldId id="474" r:id="rId30"/>
    <p:sldId id="326" r:id="rId31"/>
    <p:sldId id="470" r:id="rId32"/>
    <p:sldId id="471" r:id="rId33"/>
    <p:sldId id="473" r:id="rId34"/>
    <p:sldId id="422" r:id="rId35"/>
    <p:sldId id="424" r:id="rId36"/>
    <p:sldId id="425" r:id="rId37"/>
    <p:sldId id="426" r:id="rId38"/>
    <p:sldId id="429" r:id="rId39"/>
    <p:sldId id="430" r:id="rId40"/>
    <p:sldId id="431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69" r:id="rId62"/>
    <p:sldId id="478" r:id="rId63"/>
    <p:sldId id="476" r:id="rId64"/>
    <p:sldId id="477" r:id="rId65"/>
    <p:sldId id="452" r:id="rId66"/>
  </p:sldIdLst>
  <p:sldSz cx="9144000" cy="6858000" type="screen4x3"/>
  <p:notesSz cx="6797675" cy="9926638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19" autoAdjust="0"/>
    <p:restoredTop sz="94718" autoAdjust="0"/>
  </p:normalViewPr>
  <p:slideViewPr>
    <p:cSldViewPr>
      <p:cViewPr varScale="1">
        <p:scale>
          <a:sx n="75" d="100"/>
          <a:sy n="75" d="100"/>
        </p:scale>
        <p:origin x="-66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204.MS\Setores\SUPAE\SHCruz\SED\INDICADORES\TRABALHOS%20EM%20ANDAMENTO\Relat&#243;rio%20ETAPA%20X%20IDADE%202015%20%20-%20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200" b="1" i="0" baseline="0" dirty="0" smtClean="0"/>
              <a:t>DISTRIBUIÇÃO DO  </a:t>
            </a:r>
            <a:r>
              <a:rPr lang="pt-BR" sz="1200" b="1" i="0" baseline="0" dirty="0"/>
              <a:t>NÚMERO DE ESTUDANTES DO ENSINO FUNDAMENTAL E DO ENSINO MÉDIO, POR FAIXA ETÁRIA - 2015</a:t>
            </a:r>
            <a:endParaRPr lang="pt-BR" sz="12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 sz="12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'ENSINO MÉDIO'!$A$16</c:f>
              <c:strCache>
                <c:ptCount val="1"/>
                <c:pt idx="0">
                  <c:v>ENS. FUND.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'ENSINO MÉDIO'!$B$15:$G$15</c:f>
              <c:strCache>
                <c:ptCount val="6"/>
                <c:pt idx="0">
                  <c:v>&lt;=5</c:v>
                </c:pt>
                <c:pt idx="1">
                  <c:v>6 A 8 </c:v>
                </c:pt>
                <c:pt idx="2">
                  <c:v>9 A 11 </c:v>
                </c:pt>
                <c:pt idx="3">
                  <c:v>12 A 14</c:v>
                </c:pt>
                <c:pt idx="4">
                  <c:v>15 A 17</c:v>
                </c:pt>
                <c:pt idx="5">
                  <c:v>&gt;=18</c:v>
                </c:pt>
              </c:strCache>
            </c:strRef>
          </c:cat>
          <c:val>
            <c:numRef>
              <c:f>'ENSINO MÉDIO'!$B$16:$G$16</c:f>
              <c:numCache>
                <c:formatCode>#,##0</c:formatCode>
                <c:ptCount val="6"/>
                <c:pt idx="0">
                  <c:v>3296</c:v>
                </c:pt>
                <c:pt idx="1">
                  <c:v>22487</c:v>
                </c:pt>
                <c:pt idx="2">
                  <c:v>38054</c:v>
                </c:pt>
                <c:pt idx="3">
                  <c:v>51467</c:v>
                </c:pt>
                <c:pt idx="4">
                  <c:v>15452</c:v>
                </c:pt>
                <c:pt idx="5">
                  <c:v>2634</c:v>
                </c:pt>
              </c:numCache>
            </c:numRef>
          </c:val>
        </c:ser>
        <c:ser>
          <c:idx val="1"/>
          <c:order val="1"/>
          <c:tx>
            <c:strRef>
              <c:f>'ENSINO MÉDIO'!$A$17</c:f>
              <c:strCache>
                <c:ptCount val="1"/>
                <c:pt idx="0">
                  <c:v>ENSINO MÉDIO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'ENSINO MÉDIO'!$B$15:$G$15</c:f>
              <c:strCache>
                <c:ptCount val="6"/>
                <c:pt idx="0">
                  <c:v>&lt;=5</c:v>
                </c:pt>
                <c:pt idx="1">
                  <c:v>6 A 8 </c:v>
                </c:pt>
                <c:pt idx="2">
                  <c:v>9 A 11 </c:v>
                </c:pt>
                <c:pt idx="3">
                  <c:v>12 A 14</c:v>
                </c:pt>
                <c:pt idx="4">
                  <c:v>15 A 17</c:v>
                </c:pt>
                <c:pt idx="5">
                  <c:v>&gt;=18</c:v>
                </c:pt>
              </c:strCache>
            </c:strRef>
          </c:cat>
          <c:val>
            <c:numRef>
              <c:f>'ENSINO MÉDIO'!$B$17:$G$17</c:f>
              <c:numCache>
                <c:formatCode>#,##0</c:formatCode>
                <c:ptCount val="6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7821</c:v>
                </c:pt>
                <c:pt idx="4">
                  <c:v>58261</c:v>
                </c:pt>
                <c:pt idx="5">
                  <c:v>16071</c:v>
                </c:pt>
              </c:numCache>
            </c:numRef>
          </c:val>
        </c:ser>
        <c:dLbls/>
        <c:gapWidth val="3"/>
        <c:axId val="106426752"/>
        <c:axId val="106428672"/>
      </c:barChart>
      <c:catAx>
        <c:axId val="1064267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FAIXAS</a:t>
                </a:r>
                <a:r>
                  <a:rPr lang="pt-BR" baseline="0"/>
                  <a:t> ETÁRIAS</a:t>
                </a:r>
                <a:endParaRPr lang="pt-BR"/>
              </a:p>
            </c:rich>
          </c:tx>
          <c:layout/>
        </c:title>
        <c:numFmt formatCode="General" sourceLinked="0"/>
        <c:majorTickMark val="none"/>
        <c:tickLblPos val="nextTo"/>
        <c:crossAx val="106428672"/>
        <c:crosses val="autoZero"/>
        <c:auto val="1"/>
        <c:lblAlgn val="ctr"/>
        <c:lblOffset val="100"/>
      </c:catAx>
      <c:valAx>
        <c:axId val="10642867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NÚMERO</a:t>
                </a:r>
                <a:r>
                  <a:rPr lang="pt-BR" baseline="0"/>
                  <a:t> DE ALUNOS</a:t>
                </a:r>
                <a:endParaRPr lang="pt-BR"/>
              </a:p>
            </c:rich>
          </c:tx>
          <c:layout/>
        </c:title>
        <c:numFmt formatCode="#,##0" sourceLinked="1"/>
        <c:tickLblPos val="nextTo"/>
        <c:crossAx val="106426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399540024572484"/>
          <c:y val="0.86466848050065492"/>
          <c:w val="0.14600459975427871"/>
          <c:h val="0.12396163581880409"/>
        </c:manualLayout>
      </c:layout>
    </c:legend>
    <c:plotVisOnly val="1"/>
    <c:dispBlanksAs val="gap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C703DB-6984-497E-BB56-E38BC61EB4F3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A1BEDF1-4BC7-4DF3-A79F-71054FBAFD0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57A3DA-844D-4C69-BB59-A768EF4F507E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51A738A6-FF25-4CA1-A1B1-36F24FB41CC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hape 9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699" name="Shape 9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DA7DBD-C614-4EC5-8D79-C586ACA63D2F}" type="slidenum">
              <a:rPr lang="pt-BR" altLang="pt-BR">
                <a:solidFill>
                  <a:srgbClr val="000000"/>
                </a:solidFill>
              </a:rPr>
              <a:pPr/>
              <a:t>50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7CEAD-C506-46AF-BA06-ECD7F474B88B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A275B-7F86-4894-9E4F-448A5CDFBD3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5E53C-49FC-43FE-B0BF-8A6B71FAA867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0E368-F652-4B0B-A571-B02023014C2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1E7E-10DD-42C4-8806-B37CD5CCEE70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C3B57-BE38-4398-88C6-376B3D9E2B5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491C3A-DCC3-4644-B96E-C1C3F8E24116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68C7176-9101-443D-8149-14AA0668484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DF306C-8B5E-452A-A087-FDC0449BA548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C9CBBF3-FAF9-4B38-8E99-63FFF24ACF2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BFE3AE-B98E-4028-8A14-F1AFFBB3B896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7EB4FFB-F45C-4681-B44F-3311F5DB92D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F400E9-60D4-4DA3-9043-60959ED243A9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B7BDDAC-7DE9-4674-A517-DB7D94CBEF6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7F5AB6-0E7E-49E7-8E3C-CED1A1A2A602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4528A0E-D743-41EC-A96E-9668783506B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CE3D9-996C-4A70-9942-66B01430AC16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12B3724-7251-4E87-A04F-EC3DE4022B1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AA7467-4C89-42EE-9512-B50051CA69FF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0E69DEF-6B86-4236-9BF4-B8B92699C7E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C7F18D-0E65-4B15-8290-3B1E35F42E57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8A3D85A-411E-45A7-BEC5-C2F6A37D701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A9CB5-2C53-4C0B-8D9A-4AFB80563693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36078-ABD5-4541-AB89-94FB228704A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F3DAD8-DFC6-4F97-BF93-30434559258A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0240EB6-420D-4C04-8475-FB5C42702CE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568980-B87C-4218-9B95-197E90E0D1A4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0891D333-2142-4B88-BCDE-8048B2FC551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88B335-C746-4FA1-A6E8-72278616CBE4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F3DE4D4C-40E5-4A21-AA6F-32B4E7A0BCE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5EB1AF-96A3-4C4F-8355-7FDDC538A8CC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5146A-AAFC-4D68-87B1-9891CCB0633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9B55D8-DF64-4D38-A148-8B36BB16B2C3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41CB9-9CDE-4D2C-B402-EC8DEDE0E07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8B9302-D509-4C32-89F9-9CDA88CFA334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EBD3-46CA-4B56-B2C6-AE5C723EC9A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D80415-8953-420F-9FA0-8F50FCA65A71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1A8D1-8956-4E31-9D59-F5608987119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43B0FB-4591-47A6-AAE1-78E92CC9AC3B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FDCCE-51CE-451F-B367-31182D65715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0A68B3-3CB3-4532-94EF-1CF3D53D0732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92E7F-239B-49FB-82AD-88D42CA6F9D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3F1B06-F178-4E35-8051-1320349BDA78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82EFC-C13F-410A-ACFA-179EF4E76E4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19B32-2795-4FBD-AB8E-C288FF5F8EDA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42C03-733B-465B-A7A7-1C6509361B2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091AC0-2CAD-4DCE-A7F0-D650C27BFB54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635C5-6F74-4EAB-B61A-61A78EF0D13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058C90-83AC-4941-BAAE-87B8E3E63CC7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D19F4-CD47-47E2-BDB9-BB26023ECBC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6F5037-3382-4F3B-9848-3D98094E6719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AC269-FE67-4D79-8925-5BA559F18C3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DEF3DA-C479-4A19-947C-3038B6E1E64A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8282F-4CE9-4BD6-AED8-E54BE6D9851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325D4-A2E8-4D26-ACCF-1D8824327813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6AD43-A40A-4064-95DF-0550D8418C9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BCDD-7F53-40A7-8BC9-4AE9F6834370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4B771-503C-4051-BD4A-5690C96F8EA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7D00B-117D-4B26-8EC0-1CB7805F93EA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4A5C-D955-40FE-80B5-FBBAA70B560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EDE8-D83F-4544-B367-E999DF174A09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C43-FE29-4B1D-B7DF-C88755694FC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16A9D-26B7-44E3-95FE-239E5272636E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A4910-9CD8-4414-9AB3-0E026BFEA80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B2BFD-A895-40D4-B439-858F70257B81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202CB-BC05-4551-99D7-B683F8D2259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D4B25D-F631-471A-9CFF-F8878CEAC60D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BDFE248-09EF-49A0-87BC-0AE36FA2894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24007C9-4E90-465B-AC8E-CD5D0E80A7BB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D7A55F6-F74B-482E-85BE-B1F356DFE233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1" r:id="rId1"/>
    <p:sldLayoutId id="2147485152" r:id="rId2"/>
    <p:sldLayoutId id="2147485153" r:id="rId3"/>
    <p:sldLayoutId id="2147485154" r:id="rId4"/>
    <p:sldLayoutId id="2147485155" r:id="rId5"/>
    <p:sldLayoutId id="2147485156" r:id="rId6"/>
    <p:sldLayoutId id="2147485157" r:id="rId7"/>
    <p:sldLayoutId id="2147485158" r:id="rId8"/>
    <p:sldLayoutId id="2147485159" r:id="rId9"/>
    <p:sldLayoutId id="2147485160" r:id="rId10"/>
    <p:sldLayoutId id="21474851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CE665D-361B-4126-B7CA-953A66314A21}" type="datetimeFigureOut">
              <a:rPr lang="pt-BR"/>
              <a:pPr>
                <a:defRPr/>
              </a:pPr>
              <a:t>3/3/2016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DA624FF-72A1-4790-9518-82173AC2F708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2" r:id="rId1"/>
    <p:sldLayoutId id="2147485163" r:id="rId2"/>
    <p:sldLayoutId id="2147485164" r:id="rId3"/>
    <p:sldLayoutId id="2147485165" r:id="rId4"/>
    <p:sldLayoutId id="2147485166" r:id="rId5"/>
    <p:sldLayoutId id="2147485167" r:id="rId6"/>
    <p:sldLayoutId id="2147485168" r:id="rId7"/>
    <p:sldLayoutId id="2147485169" r:id="rId8"/>
    <p:sldLayoutId id="2147485170" r:id="rId9"/>
    <p:sldLayoutId id="2147485171" r:id="rId10"/>
    <p:sldLayoutId id="21474851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file:///E:\AJA%20web.mp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mailto:projetoajams@gmail.com" TargetMode="External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79388" y="1196975"/>
            <a:ext cx="8785225" cy="43195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79388" y="1992313"/>
            <a:ext cx="8640762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arajita" pitchFamily="34" charset="0"/>
                <a:ea typeface="Times New Roman" pitchFamily="18" charset="0"/>
                <a:cs typeface="Aparajita" pitchFamily="34" charset="0"/>
                <a:hlinkClick r:id="rId2" action="ppaction://hlinkfile"/>
              </a:rPr>
              <a:t>PROJETO  AJA-MS -  AVANÇO DO JOVEM NA APRENDIZAGEM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arajita" pitchFamily="34" charset="0"/>
                <a:ea typeface="Times New Roman" pitchFamily="18" charset="0"/>
                <a:cs typeface="Aparajita" pitchFamily="34" charset="0"/>
                <a:hlinkClick r:id="rId2" action="ppaction://hlinkfile"/>
              </a:rPr>
              <a:t>EM MATO GROSSO DO SUL </a:t>
            </a:r>
            <a:endParaRPr lang="pt-BR" altLang="pt-BR" sz="4000" b="1" dirty="0">
              <a:solidFill>
                <a:schemeClr val="tx1">
                  <a:lumMod val="95000"/>
                  <a:lumOff val="5000"/>
                </a:schemeClr>
              </a:solidFill>
              <a:latin typeface="Aparajita" pitchFamily="34" charset="0"/>
              <a:ea typeface="Times New Roman" pitchFamily="18" charset="0"/>
              <a:cs typeface="Aparajita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4"/>
          <p:cNvSpPr txBox="1">
            <a:spLocks noChangeArrowheads="1"/>
          </p:cNvSpPr>
          <p:nvPr/>
        </p:nvSpPr>
        <p:spPr bwMode="auto">
          <a:xfrm>
            <a:off x="1700213" y="2428875"/>
            <a:ext cx="712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38915" name="CaixaDeTexto 7"/>
          <p:cNvSpPr txBox="1">
            <a:spLocks noChangeArrowheads="1"/>
          </p:cNvSpPr>
          <p:nvPr/>
        </p:nvSpPr>
        <p:spPr bwMode="auto">
          <a:xfrm>
            <a:off x="539750" y="981075"/>
            <a:ext cx="7561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/>
              <a:t>JUSTIFICATIVA</a:t>
            </a:r>
          </a:p>
        </p:txBody>
      </p:sp>
      <p:sp>
        <p:nvSpPr>
          <p:cNvPr id="38916" name="CaixaDeTexto 8"/>
          <p:cNvSpPr txBox="1">
            <a:spLocks noChangeArrowheads="1"/>
          </p:cNvSpPr>
          <p:nvPr/>
        </p:nvSpPr>
        <p:spPr bwMode="auto">
          <a:xfrm>
            <a:off x="468313" y="1628775"/>
            <a:ext cx="8207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Atendimento aos jovens de 15 a 17 anos;</a:t>
            </a:r>
          </a:p>
          <a:p>
            <a:pPr algn="just" eaLnBrk="1" hangingPunct="1">
              <a:buFontTx/>
              <a:buBlip>
                <a:blip r:embed="rId2"/>
              </a:buBlip>
            </a:pPr>
            <a:endParaRPr lang="pt-BR" altLang="pt-BR" sz="2400"/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Correção da distorção idade/série dos jovens;</a:t>
            </a:r>
          </a:p>
          <a:p>
            <a:pPr algn="just" eaLnBrk="1" hangingPunct="1"/>
            <a:endParaRPr lang="pt-BR" altLang="pt-BR" sz="2400"/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Metodologias diferenciadas e orientadas;</a:t>
            </a:r>
          </a:p>
          <a:p>
            <a:pPr algn="just" eaLnBrk="1" hangingPunct="1">
              <a:buFontTx/>
              <a:buBlip>
                <a:blip r:embed="rId2"/>
              </a:buBlip>
            </a:pPr>
            <a:endParaRPr lang="pt-BR" altLang="pt-BR" sz="2400"/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Formação cidadã, participativa, crítica e decisiva na vida social;</a:t>
            </a:r>
          </a:p>
          <a:p>
            <a:pPr algn="just" eaLnBrk="1" hangingPunct="1">
              <a:buFontTx/>
              <a:buBlip>
                <a:blip r:embed="rId2"/>
              </a:buBlip>
            </a:pPr>
            <a:endParaRPr lang="pt-BR" altLang="pt-BR" sz="2400"/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Oferta ao jovem estudante de um ensino diversificado que ofereça o crescimento intelectual e científico,  atendendo as perspectivas iniciais no mundo do trabalho.  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ixaDeTexto 1"/>
          <p:cNvSpPr txBox="1">
            <a:spLocks noChangeArrowheads="1"/>
          </p:cNvSpPr>
          <p:nvPr/>
        </p:nvSpPr>
        <p:spPr bwMode="auto">
          <a:xfrm>
            <a:off x="179388" y="692150"/>
            <a:ext cx="698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400" b="1"/>
              <a:t>Objetivos:</a:t>
            </a:r>
          </a:p>
        </p:txBody>
      </p:sp>
      <p:sp>
        <p:nvSpPr>
          <p:cNvPr id="39939" name="CaixaDeTexto 2"/>
          <p:cNvSpPr txBox="1">
            <a:spLocks noChangeArrowheads="1"/>
          </p:cNvSpPr>
          <p:nvPr/>
        </p:nvSpPr>
        <p:spPr bwMode="auto">
          <a:xfrm>
            <a:off x="250825" y="1268413"/>
            <a:ext cx="85693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Direito de conclusão do ensino fundamental;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Consolidar o processo de alfabetização/letramento;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Proporcionar atividades que estimule o aprendizado;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Elevar a autoestima e o autoconceito;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Interlocução no ambiente natural e social;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Formular e executar propostas educativas para a transformação social do estudante;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Fortalecer vínculo familiar;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Desenvolver a capacidade de reflexão;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Orientação básica para o mercado de trabalho;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Desenvolver o pensamento crítico e a autonomia intelectual, por meio de uma formação ética;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pt-BR" altLang="pt-BR" sz="2400"/>
              <a:t> Compreender fundamentos científicos/tecnológicos, teoria/prática em cada área de conhecimento.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>
          <a:xfrm>
            <a:off x="179388" y="692150"/>
            <a:ext cx="8640762" cy="1368425"/>
          </a:xfrm>
        </p:spPr>
        <p:txBody>
          <a:bodyPr/>
          <a:lstStyle/>
          <a:p>
            <a:pPr algn="l"/>
            <a:r>
              <a:rPr lang="pt-BR" altLang="pt-BR" sz="2400" smtClean="0"/>
              <a:t/>
            </a:r>
            <a:br>
              <a:rPr lang="pt-BR" altLang="pt-BR" sz="2400" smtClean="0"/>
            </a:br>
            <a:r>
              <a:rPr lang="pt-BR" altLang="pt-BR" sz="2400" smtClean="0"/>
              <a:t/>
            </a:r>
            <a:br>
              <a:rPr lang="pt-BR" altLang="pt-BR" sz="2400" smtClean="0"/>
            </a:br>
            <a:r>
              <a:rPr lang="pt-BR" altLang="pt-BR" sz="2800" smtClean="0"/>
              <a:t>O Curso AJA-MS - Avanço do Jovem na Aprendizagem em Mato Grosso do Sul está organizado em blocos de aprendizagem:</a:t>
            </a:r>
            <a:r>
              <a:rPr lang="pt-BR" altLang="pt-BR" sz="2400" smtClean="0"/>
              <a:t/>
            </a:r>
            <a:br>
              <a:rPr lang="pt-BR" altLang="pt-BR" sz="2400" smtClean="0"/>
            </a:br>
            <a:r>
              <a:rPr lang="pt-BR" altLang="pt-BR" sz="2400" smtClean="0"/>
              <a:t/>
            </a:r>
            <a:br>
              <a:rPr lang="pt-BR" altLang="pt-BR" sz="2400" smtClean="0"/>
            </a:br>
            <a:endParaRPr lang="pt-BR" altLang="pt-BR" sz="2400" smtClean="0"/>
          </a:p>
        </p:txBody>
      </p:sp>
      <p:sp>
        <p:nvSpPr>
          <p:cNvPr id="4096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2060575"/>
            <a:ext cx="8713787" cy="4392613"/>
          </a:xfrm>
        </p:spPr>
        <p:txBody>
          <a:bodyPr/>
          <a:lstStyle/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pt-BR" altLang="pt-BR" sz="2400" smtClean="0"/>
              <a:t>Bloco Inicial I - compreende os conhecimentos equivalentes aos 1º; 2º e 3º anos do ensino regular.</a:t>
            </a:r>
          </a:p>
          <a:p>
            <a:pPr algn="just">
              <a:buClr>
                <a:srgbClr val="FF0000"/>
              </a:buClr>
              <a:buFont typeface="Arial" charset="0"/>
              <a:buNone/>
            </a:pPr>
            <a:endParaRPr lang="pt-BR" altLang="pt-BR" sz="2000" smtClean="0"/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pt-BR" altLang="pt-BR" sz="2400" smtClean="0"/>
              <a:t>Bloco Inicial II -</a:t>
            </a:r>
            <a:r>
              <a:rPr lang="pt-BR" altLang="pt-BR" sz="2400" i="1" smtClean="0"/>
              <a:t> </a:t>
            </a:r>
            <a:r>
              <a:rPr lang="pt-BR" altLang="pt-BR" sz="2400" smtClean="0"/>
              <a:t>compreende os conhecimentos equivalentes ao 4º e 5º anos do ensino regular.</a:t>
            </a:r>
          </a:p>
          <a:p>
            <a:pPr algn="just">
              <a:buClr>
                <a:srgbClr val="FF0000"/>
              </a:buClr>
              <a:buFont typeface="Arial" charset="0"/>
              <a:buNone/>
            </a:pPr>
            <a:endParaRPr lang="pt-BR" altLang="pt-BR" sz="2000" smtClean="0"/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pt-BR" altLang="pt-BR" sz="2400" smtClean="0"/>
              <a:t>Bloco Intermediário - compreende os conhecimentos  equivalentes aos 6º e 7º anos do ensino regular;</a:t>
            </a:r>
          </a:p>
          <a:p>
            <a:pPr algn="just">
              <a:buClr>
                <a:srgbClr val="FF0000"/>
              </a:buClr>
              <a:buFont typeface="Arial" charset="0"/>
              <a:buNone/>
            </a:pPr>
            <a:endParaRPr lang="pt-BR" altLang="pt-BR" sz="2000" smtClean="0"/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pt-BR" altLang="pt-BR" sz="2400" smtClean="0"/>
              <a:t>Bloco Final - compreende os conhecimentos equivalentes aos 8º e 9º anos do ensino regular.</a:t>
            </a:r>
            <a:endParaRPr lang="pt-BR" altLang="pt-BR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950" y="549275"/>
            <a:ext cx="8928100" cy="5908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rgbClr val="1F497D"/>
                </a:solidFill>
                <a:latin typeface="Calibri"/>
                <a:cs typeface="+mn-cs"/>
              </a:rPr>
              <a:t>Matrícula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600" b="1" dirty="0">
              <a:solidFill>
                <a:srgbClr val="1F497D"/>
              </a:solidFill>
              <a:latin typeface="Calibri"/>
              <a:cs typeface="+mn-cs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3000" dirty="0">
                <a:solidFill>
                  <a:prstClr val="black"/>
                </a:solidFill>
                <a:latin typeface="Calibri"/>
                <a:cs typeface="+mn-cs"/>
              </a:rPr>
              <a:t>A partir de 2016, a matrícula será 100% online, efetuada no nível I ou nível II.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pt-BR" sz="3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3000" dirty="0">
                <a:solidFill>
                  <a:srgbClr val="FF0000"/>
                </a:solidFill>
                <a:latin typeface="Calibri"/>
                <a:cs typeface="+mn-cs"/>
              </a:rPr>
              <a:t>Em 38 municípios e 39 Unidades Escolares.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pt-BR" sz="3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3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t-BR" sz="3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Matrículas novas só poderão ser realizadas desde que a unidade escolar ainda não tenha oferecido até o limite de 24% (vinte e quatro por cento) da carga horária total do nível pretendido pelo estudante.</a:t>
            </a:r>
          </a:p>
          <a:p>
            <a:pPr marL="571500" indent="-5715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pt-BR" sz="36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com Único Canto Aparado 3"/>
          <p:cNvSpPr/>
          <p:nvPr/>
        </p:nvSpPr>
        <p:spPr>
          <a:xfrm>
            <a:off x="179388" y="692150"/>
            <a:ext cx="8785225" cy="5761038"/>
          </a:xfrm>
          <a:prstGeom prst="snip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pt-BR" sz="2800" dirty="0">
                <a:solidFill>
                  <a:srgbClr val="FF0000"/>
                </a:solidFill>
              </a:rPr>
              <a:t>Gestor</a:t>
            </a:r>
            <a:r>
              <a:rPr lang="pt-BR" sz="2800" dirty="0">
                <a:solidFill>
                  <a:schemeClr val="tx1"/>
                </a:solidFill>
              </a:rPr>
              <a:t> –  propõe ações de acompanhamento, organização, motivação, realizando esses encaminhamentos para a efetivação exitosa  do Projeto na escola;</a:t>
            </a:r>
          </a:p>
          <a:p>
            <a:pPr algn="just" eaLnBrk="1" hangingPunct="1">
              <a:defRPr/>
            </a:pPr>
            <a:r>
              <a:rPr lang="pt-BR" sz="2800" dirty="0">
                <a:solidFill>
                  <a:srgbClr val="FF0000"/>
                </a:solidFill>
              </a:rPr>
              <a:t>Coordenador de Projeto</a:t>
            </a:r>
            <a:r>
              <a:rPr lang="pt-BR" sz="2800" dirty="0">
                <a:solidFill>
                  <a:schemeClr val="tx1"/>
                </a:solidFill>
              </a:rPr>
              <a:t>– acompanha e orienta  o trabalho didático de cada professor na prática pedagógica. </a:t>
            </a:r>
          </a:p>
          <a:p>
            <a:pPr algn="just" eaLnBrk="1" hangingPunct="1">
              <a:defRPr/>
            </a:pPr>
            <a:r>
              <a:rPr lang="pt-BR" sz="2800" dirty="0">
                <a:solidFill>
                  <a:srgbClr val="FF0000"/>
                </a:solidFill>
              </a:rPr>
              <a:t>Professores </a:t>
            </a:r>
            <a:r>
              <a:rPr lang="pt-BR" sz="2800" dirty="0">
                <a:solidFill>
                  <a:schemeClr val="tx1"/>
                </a:solidFill>
              </a:rPr>
              <a:t>-  são profissionais criativos, pesquisadores, mediadores e articuladores.</a:t>
            </a:r>
          </a:p>
          <a:p>
            <a:pPr algn="just" eaLnBrk="1" hangingPunct="1">
              <a:defRPr/>
            </a:pPr>
            <a:r>
              <a:rPr lang="pt-BR" sz="2800" dirty="0">
                <a:solidFill>
                  <a:srgbClr val="FF0000"/>
                </a:solidFill>
              </a:rPr>
              <a:t>Assessor de Projeto </a:t>
            </a:r>
            <a:r>
              <a:rPr lang="pt-BR" sz="2800" dirty="0">
                <a:solidFill>
                  <a:schemeClr val="tx1"/>
                </a:solidFill>
              </a:rPr>
              <a:t>– é mediador direto e indireto na formação do indivíduo.</a:t>
            </a:r>
          </a:p>
          <a:p>
            <a:pPr algn="just" eaLnBrk="1" hangingPunct="1">
              <a:defRPr/>
            </a:pPr>
            <a:r>
              <a:rPr lang="pt-BR" sz="2800" dirty="0">
                <a:solidFill>
                  <a:srgbClr val="FF0000"/>
                </a:solidFill>
              </a:rPr>
              <a:t>Psicólogo</a:t>
            </a:r>
            <a:r>
              <a:rPr lang="pt-BR" sz="2800" dirty="0">
                <a:solidFill>
                  <a:schemeClr val="tx1"/>
                </a:solidFill>
              </a:rPr>
              <a:t> – é criativo, dinâmico, pesquisador com habilidades para atuar com jovens estudantes.</a:t>
            </a:r>
          </a:p>
          <a:p>
            <a:pPr algn="just" eaLnBrk="1" hangingPunct="1">
              <a:defRPr/>
            </a:pPr>
            <a:endParaRPr lang="pt-B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504825"/>
          </a:xfrm>
        </p:spPr>
        <p:txBody>
          <a:bodyPr/>
          <a:lstStyle/>
          <a:p>
            <a:r>
              <a:rPr lang="pt-BR" altLang="pt-BR" sz="3600" smtClean="0"/>
              <a:t>Organização curricular</a:t>
            </a:r>
          </a:p>
        </p:txBody>
      </p:sp>
      <p:sp>
        <p:nvSpPr>
          <p:cNvPr id="4" name="Retângulo com Único Canto Aparado e Arredondado 3"/>
          <p:cNvSpPr/>
          <p:nvPr/>
        </p:nvSpPr>
        <p:spPr>
          <a:xfrm>
            <a:off x="611188" y="1700213"/>
            <a:ext cx="8137525" cy="4681537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pt-BR" sz="2800" dirty="0"/>
          </a:p>
          <a:p>
            <a:pPr algn="just" eaLnBrk="1" hangingPunct="1">
              <a:lnSpc>
                <a:spcPts val="3360"/>
              </a:lnSpc>
              <a:buFontTx/>
              <a:buBlip>
                <a:blip r:embed="rId2"/>
              </a:buBlip>
              <a:defRPr/>
            </a:pPr>
            <a:r>
              <a:rPr lang="pt-BR" sz="2800" dirty="0"/>
              <a:t>Linguagens – com os componentes curriculares de Língua Portuguesa, Arte, Língua Estrangeira Moderna – Inglês ou Espanhol e Educação Física</a:t>
            </a:r>
          </a:p>
          <a:p>
            <a:pPr algn="just" eaLnBrk="1" hangingPunct="1">
              <a:lnSpc>
                <a:spcPts val="3360"/>
              </a:lnSpc>
              <a:buFontTx/>
              <a:buBlip>
                <a:blip r:embed="rId2"/>
              </a:buBlip>
              <a:defRPr/>
            </a:pPr>
            <a:r>
              <a:rPr lang="pt-BR" sz="2800" dirty="0"/>
              <a:t> Ciências da Natureza </a:t>
            </a:r>
          </a:p>
          <a:p>
            <a:pPr algn="just" eaLnBrk="1" hangingPunct="1">
              <a:lnSpc>
                <a:spcPts val="3360"/>
              </a:lnSpc>
              <a:buFontTx/>
              <a:buBlip>
                <a:blip r:embed="rId2"/>
              </a:buBlip>
              <a:defRPr/>
            </a:pPr>
            <a:r>
              <a:rPr lang="pt-BR" sz="2800" dirty="0"/>
              <a:t> Matemática – Matemática e Informática</a:t>
            </a:r>
          </a:p>
          <a:p>
            <a:pPr algn="just" eaLnBrk="1" hangingPunct="1">
              <a:lnSpc>
                <a:spcPts val="3360"/>
              </a:lnSpc>
              <a:buFontTx/>
              <a:buBlip>
                <a:blip r:embed="rId2"/>
              </a:buBlip>
              <a:defRPr/>
            </a:pPr>
            <a:r>
              <a:rPr lang="pt-BR" sz="2800" dirty="0"/>
              <a:t> Ciências Humanas -  História, Geografia e Desenvolvimento Social</a:t>
            </a:r>
          </a:p>
          <a:p>
            <a:pPr algn="just" eaLnBrk="1" hangingPunct="1">
              <a:lnSpc>
                <a:spcPts val="3360"/>
              </a:lnSpc>
              <a:buFontTx/>
              <a:buBlip>
                <a:blip r:embed="rId2"/>
              </a:buBlip>
              <a:defRPr/>
            </a:pPr>
            <a:r>
              <a:rPr lang="pt-BR" sz="2800" dirty="0"/>
              <a:t> Componente curricular de Ensino Religioso* </a:t>
            </a:r>
            <a:r>
              <a:rPr lang="pt-BR" sz="1600" dirty="0"/>
              <a:t>(*obrigatório pela escola, facultativo para o estudante) </a:t>
            </a:r>
          </a:p>
          <a:p>
            <a:pPr eaLnBrk="1" hangingPunct="1">
              <a:lnSpc>
                <a:spcPts val="3360"/>
              </a:lnSpc>
              <a:defRPr/>
            </a:pPr>
            <a:endParaRPr lang="pt-BR" sz="2400" dirty="0"/>
          </a:p>
          <a:p>
            <a:pPr eaLnBrk="1" hangingPunct="1">
              <a:defRPr/>
            </a:pPr>
            <a:endParaRPr lang="pt-BR" dirty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503238"/>
          </a:xfrm>
        </p:spPr>
        <p:txBody>
          <a:bodyPr/>
          <a:lstStyle/>
          <a:p>
            <a:r>
              <a:rPr lang="pt-BR" altLang="pt-BR" smtClean="0"/>
              <a:t>Informações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341438"/>
            <a:ext cx="8569325" cy="51117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itchFamily="2" charset="2"/>
              <a:buChar char="Ø"/>
              <a:defRPr/>
            </a:pPr>
            <a:r>
              <a:rPr lang="pt-BR" dirty="0" smtClean="0"/>
              <a:t>192 dias letivos / carga horária com os estudantes;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dirty="0" smtClean="0"/>
              <a:t>Carga horária de 960 horas-aula;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dirty="0" smtClean="0"/>
              <a:t>Carga horária de 640 horas;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dirty="0" smtClean="0"/>
              <a:t>08 dias garantidos para formação continuada, organizada pela SED/MS;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dirty="0" smtClean="0"/>
              <a:t>05 tempos de aula de 40 minutos cada;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dirty="0" smtClean="0"/>
              <a:t>04 bimestres, com duração de 48 dias cada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dirty="0" smtClean="0"/>
              <a:t>Turno noturno.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2268538" y="765175"/>
            <a:ext cx="4175125" cy="9350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4000" b="1" dirty="0">
                <a:latin typeface="Arial" pitchFamily="34" charset="0"/>
                <a:cs typeface="Arial" pitchFamily="34" charset="0"/>
              </a:rPr>
              <a:t>METODOLOGIA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468313" y="3068638"/>
            <a:ext cx="3024187" cy="86518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4000" b="1" dirty="0">
                <a:latin typeface="Arial" pitchFamily="34" charset="0"/>
                <a:cs typeface="Arial" pitchFamily="34" charset="0"/>
              </a:rPr>
              <a:t>ENSINO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4427538" y="2997200"/>
            <a:ext cx="4465637" cy="863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4000" b="1" dirty="0">
                <a:latin typeface="Arial" pitchFamily="34" charset="0"/>
                <a:cs typeface="Arial" pitchFamily="34" charset="0"/>
              </a:rPr>
              <a:t>APRENDIZAGEM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3924300" y="1844675"/>
            <a:ext cx="719138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3924300" y="4149725"/>
            <a:ext cx="719138" cy="863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2" name="Seta para baixo 11"/>
          <p:cNvSpPr/>
          <p:nvPr/>
        </p:nvSpPr>
        <p:spPr>
          <a:xfrm rot="16200000">
            <a:off x="3636169" y="3140869"/>
            <a:ext cx="719137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39750" y="5229225"/>
            <a:ext cx="8135938" cy="12239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4000" b="1" dirty="0">
                <a:latin typeface="Arial" pitchFamily="34" charset="0"/>
                <a:cs typeface="Arial" pitchFamily="34" charset="0"/>
              </a:rPr>
              <a:t>CONCEPÇÃO SOCIOINTERACIONISTA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lum bright="32000" contrast="-74000"/>
          </a:blip>
          <a:srcRect/>
          <a:stretch>
            <a:fillRect/>
          </a:stretch>
        </p:blipFill>
        <p:spPr bwMode="auto">
          <a:xfrm>
            <a:off x="0" y="620713"/>
            <a:ext cx="91440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tângulo 9"/>
          <p:cNvSpPr>
            <a:spLocks noChangeArrowheads="1"/>
          </p:cNvSpPr>
          <p:nvPr/>
        </p:nvSpPr>
        <p:spPr bwMode="auto">
          <a:xfrm>
            <a:off x="395288" y="1628775"/>
            <a:ext cx="83534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pt-BR" altLang="pt-BR" sz="2400" b="1" i="1"/>
              <a:t>“... por trás de cada pensamento há desejos, necessidades, interesses e emoções, fazendo com que a compreensão do que dizemos dependa substancialmente da interação do nosso ouvinte com essas bases afetivo-volitiva. A compreensão é o resultado do nível de interação entre as pessoas.”  Souza 2012 p. 136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88"/>
          <p:cNvSpPr txBox="1">
            <a:spLocks noChangeArrowheads="1"/>
          </p:cNvSpPr>
          <p:nvPr/>
        </p:nvSpPr>
        <p:spPr bwMode="auto">
          <a:xfrm>
            <a:off x="1700213" y="2428875"/>
            <a:ext cx="712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eaLnBrk="1" hangingPunct="1"/>
            <a:endParaRPr lang="pt-BR" altLang="pt-BR">
              <a:solidFill>
                <a:srgbClr val="000000"/>
              </a:solidFill>
              <a:sym typeface="Arial" charset="0"/>
            </a:endParaRPr>
          </a:p>
        </p:txBody>
      </p:sp>
      <p:grpSp>
        <p:nvGrpSpPr>
          <p:cNvPr id="28675" name="Grupo 3"/>
          <p:cNvGrpSpPr>
            <a:grpSpLocks/>
          </p:cNvGrpSpPr>
          <p:nvPr/>
        </p:nvGrpSpPr>
        <p:grpSpPr bwMode="auto">
          <a:xfrm>
            <a:off x="179388" y="981075"/>
            <a:ext cx="8713787" cy="701675"/>
            <a:chOff x="142834" y="504287"/>
            <a:chExt cx="8746562" cy="702281"/>
          </a:xfrm>
        </p:grpSpPr>
        <p:sp>
          <p:nvSpPr>
            <p:cNvPr id="44" name="Retângulo de cantos arredondados 43"/>
            <p:cNvSpPr/>
            <p:nvPr/>
          </p:nvSpPr>
          <p:spPr>
            <a:xfrm>
              <a:off x="256868" y="504287"/>
              <a:ext cx="8632528" cy="698465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5" name="Retângulo 44"/>
            <p:cNvSpPr/>
            <p:nvPr/>
          </p:nvSpPr>
          <p:spPr>
            <a:xfrm>
              <a:off x="142834" y="576295"/>
              <a:ext cx="8564336" cy="630273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60960" tIns="30480" rIns="60960" bIns="30480" spcCol="1270" anchor="ctr"/>
            <a:lstStyle/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600" b="1" dirty="0">
                  <a:solidFill>
                    <a:schemeClr val="tx1"/>
                  </a:solidFill>
                </a:rPr>
                <a:t>SECRETARIA DE ESTADO DE EDUCAÇÃO</a:t>
              </a:r>
              <a:br>
                <a:rPr lang="pt-BR" sz="1600" b="1" dirty="0">
                  <a:solidFill>
                    <a:schemeClr val="tx1"/>
                  </a:solidFill>
                </a:rPr>
              </a:br>
              <a:r>
                <a:rPr lang="pt-BR" sz="1600" b="1" dirty="0">
                  <a:solidFill>
                    <a:schemeClr val="tx1"/>
                  </a:solidFill>
                </a:rPr>
                <a:t>Prof.ª Maria Cecília Amendola da Motta</a:t>
              </a:r>
            </a:p>
          </p:txBody>
        </p:sp>
      </p:grpSp>
      <p:grpSp>
        <p:nvGrpSpPr>
          <p:cNvPr id="28676" name="Grupo 5"/>
          <p:cNvGrpSpPr>
            <a:grpSpLocks/>
          </p:cNvGrpSpPr>
          <p:nvPr/>
        </p:nvGrpSpPr>
        <p:grpSpPr bwMode="auto">
          <a:xfrm>
            <a:off x="250825" y="2205038"/>
            <a:ext cx="8642350" cy="647700"/>
            <a:chOff x="72008" y="1033426"/>
            <a:chExt cx="3744416" cy="770473"/>
          </a:xfrm>
        </p:grpSpPr>
        <p:sp>
          <p:nvSpPr>
            <p:cNvPr id="40" name="Retângulo de cantos arredondados 39"/>
            <p:cNvSpPr/>
            <p:nvPr/>
          </p:nvSpPr>
          <p:spPr>
            <a:xfrm>
              <a:off x="72008" y="1033426"/>
              <a:ext cx="3744416" cy="77047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Retângulo 40"/>
            <p:cNvSpPr/>
            <p:nvPr/>
          </p:nvSpPr>
          <p:spPr>
            <a:xfrm>
              <a:off x="72008" y="1105186"/>
              <a:ext cx="3672197" cy="558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30480" rIns="60960" bIns="30480" spcCol="1270" anchor="ctr"/>
            <a:lstStyle/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1400" b="1" dirty="0">
                <a:solidFill>
                  <a:schemeClr val="tx1"/>
                </a:solidFill>
              </a:endParaRPr>
            </a:p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SUPERINTENDÊNCIA DE POLÍTICAS DA EDUCAÇÃO – SUPED    </a:t>
              </a:r>
            </a:p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Prof. Waldir Leonel</a:t>
              </a:r>
            </a:p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677" name="Grupo 7"/>
          <p:cNvGrpSpPr>
            <a:grpSpLocks/>
          </p:cNvGrpSpPr>
          <p:nvPr/>
        </p:nvGrpSpPr>
        <p:grpSpPr bwMode="auto">
          <a:xfrm>
            <a:off x="250825" y="3068638"/>
            <a:ext cx="8569325" cy="892175"/>
            <a:chOff x="26141" y="3128472"/>
            <a:chExt cx="3110745" cy="1031049"/>
          </a:xfrm>
        </p:grpSpPr>
        <p:sp>
          <p:nvSpPr>
            <p:cNvPr id="36" name="Retângulo de cantos arredondados 35"/>
            <p:cNvSpPr/>
            <p:nvPr/>
          </p:nvSpPr>
          <p:spPr>
            <a:xfrm>
              <a:off x="26141" y="3128472"/>
              <a:ext cx="3110745" cy="878776"/>
            </a:xfrm>
            <a:prstGeom prst="roundRect">
              <a:avLst/>
            </a:prstGeom>
            <a:solidFill>
              <a:schemeClr val="accent3"/>
            </a:solidFill>
            <a:ln w="0"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37" name="Retângulo 36"/>
            <p:cNvSpPr/>
            <p:nvPr/>
          </p:nvSpPr>
          <p:spPr>
            <a:xfrm>
              <a:off x="261262" y="3128472"/>
              <a:ext cx="2676808" cy="1031049"/>
            </a:xfrm>
            <a:prstGeom prst="rect">
              <a:avLst/>
            </a:prstGeom>
            <a:ln w="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30480" rIns="60960" bIns="30480" spcCol="1270" anchor="ctr"/>
            <a:lstStyle/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1600" b="1" dirty="0">
                <a:solidFill>
                  <a:schemeClr val="tx1"/>
                </a:solidFill>
              </a:endParaRPr>
            </a:p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COORDENADORIA DE POLÍTICAS PARA A EDUCAÇÃO BÁSICA</a:t>
              </a:r>
            </a:p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Prof. Hélio Queiroz </a:t>
              </a:r>
              <a:r>
                <a:rPr lang="pt-BR" sz="1600" dirty="0" err="1">
                  <a:solidFill>
                    <a:schemeClr val="tx1"/>
                  </a:solidFill>
                </a:rPr>
                <a:t>Daher</a:t>
              </a:r>
              <a:r>
                <a:rPr lang="pt-BR" sz="1600" dirty="0">
                  <a:solidFill>
                    <a:schemeClr val="tx1"/>
                  </a:solidFill>
                </a:rPr>
                <a:t> </a:t>
              </a:r>
            </a:p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Retângulo de cantos arredondados 23"/>
          <p:cNvSpPr/>
          <p:nvPr/>
        </p:nvSpPr>
        <p:spPr>
          <a:xfrm>
            <a:off x="250825" y="4005263"/>
            <a:ext cx="8569325" cy="698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19" name="Retângulo 18"/>
          <p:cNvSpPr/>
          <p:nvPr/>
        </p:nvSpPr>
        <p:spPr>
          <a:xfrm>
            <a:off x="862013" y="5448300"/>
            <a:ext cx="7478712" cy="3571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26670" rIns="53340" bIns="26670" spcCol="1270" anchor="ctr"/>
          <a:lstStyle/>
          <a:p>
            <a:pPr algn="ctr" defTabSz="6223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251520" y="5733256"/>
            <a:ext cx="8568952" cy="69846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57" name="Retângulo de cantos arredondados 56"/>
          <p:cNvSpPr/>
          <p:nvPr/>
        </p:nvSpPr>
        <p:spPr>
          <a:xfrm>
            <a:off x="251520" y="4869160"/>
            <a:ext cx="8568952" cy="69846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60" name="Retângulo 59"/>
          <p:cNvSpPr/>
          <p:nvPr/>
        </p:nvSpPr>
        <p:spPr>
          <a:xfrm>
            <a:off x="323850" y="4941888"/>
            <a:ext cx="7993063" cy="6207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600" dirty="0">
                <a:latin typeface="+mn-lt"/>
                <a:cs typeface="Arial" panose="020B0604020202020204" pitchFamily="34" charset="0"/>
              </a:rPr>
              <a:t>TÉCNICA RESPONSÁVEL PELO PROJETO AJA-MS</a:t>
            </a: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600" dirty="0">
                <a:latin typeface="+mn-lt"/>
                <a:cs typeface="Arial" panose="020B0604020202020204" pitchFamily="34" charset="0"/>
              </a:rPr>
              <a:t>Prof.ª Fabiana Aparecida Cáceres Borges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50825" y="5805488"/>
            <a:ext cx="8497888" cy="576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0960" tIns="30480" rIns="60960" bIns="30480" spcCol="1270" anchor="ctr"/>
          <a:lstStyle/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pt-BR" sz="1600" b="1" dirty="0">
              <a:solidFill>
                <a:schemeClr val="tx1"/>
              </a:solidFill>
            </a:endParaRP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pt-BR" sz="1600" b="1" dirty="0">
              <a:solidFill>
                <a:schemeClr val="tx1"/>
              </a:solidFill>
            </a:endParaRP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600" dirty="0">
                <a:solidFill>
                  <a:schemeClr val="tx1"/>
                </a:solidFill>
              </a:rPr>
              <a:t>EQUIPE  TÉCNICA </a:t>
            </a:r>
            <a:r>
              <a:rPr lang="pt-BR" sz="1600" dirty="0">
                <a:solidFill>
                  <a:schemeClr val="tx1"/>
                </a:solidFill>
              </a:rPr>
              <a:t>DO PROJETO AJA-MS</a:t>
            </a:r>
            <a:endParaRPr lang="pt-BR" sz="1600" dirty="0">
              <a:solidFill>
                <a:schemeClr val="tx1"/>
              </a:solidFill>
            </a:endParaRP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600" dirty="0">
                <a:solidFill>
                  <a:srgbClr val="000000"/>
                </a:solidFill>
              </a:rPr>
              <a:t>Ademir, </a:t>
            </a:r>
            <a:r>
              <a:rPr lang="pt-BR" sz="1600" dirty="0" err="1">
                <a:solidFill>
                  <a:srgbClr val="000000"/>
                </a:solidFill>
              </a:rPr>
              <a:t>Eraides</a:t>
            </a:r>
            <a:r>
              <a:rPr lang="pt-BR" sz="1600" dirty="0">
                <a:solidFill>
                  <a:srgbClr val="000000"/>
                </a:solidFill>
              </a:rPr>
              <a:t>, Fabiana, José Augusto, Luciano, Paola, Pedro e </a:t>
            </a:r>
            <a:r>
              <a:rPr lang="pt-BR" sz="1600" dirty="0">
                <a:solidFill>
                  <a:schemeClr val="tx1"/>
                </a:solidFill>
              </a:rPr>
              <a:t>Vagner.</a:t>
            </a: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pt-BR" sz="1600" b="1" dirty="0">
              <a:solidFill>
                <a:schemeClr val="tx1"/>
              </a:solidFill>
            </a:endParaRP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250825" y="4005263"/>
            <a:ext cx="8382000" cy="630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0960" tIns="30480" rIns="60960" bIns="30480" spcCol="1270" anchor="ctr"/>
          <a:lstStyle/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pt-BR" sz="1600" b="1" dirty="0">
              <a:solidFill>
                <a:schemeClr val="tx1"/>
              </a:solidFill>
            </a:endParaRP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600" dirty="0">
                <a:solidFill>
                  <a:schemeClr val="tx1"/>
                </a:solidFill>
              </a:rPr>
              <a:t>NÚCLEO DE PROGRAMAS E PROJETOS</a:t>
            </a: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1600" dirty="0">
                <a:solidFill>
                  <a:schemeClr val="tx1"/>
                </a:solidFill>
              </a:rPr>
              <a:t>Prof.ª Joana </a:t>
            </a:r>
            <a:r>
              <a:rPr lang="pt-BR" sz="1600" dirty="0" err="1">
                <a:solidFill>
                  <a:schemeClr val="tx1"/>
                </a:solidFill>
              </a:rPr>
              <a:t>Durbem</a:t>
            </a:r>
            <a:endParaRPr lang="pt-BR" sz="1600" dirty="0">
              <a:solidFill>
                <a:schemeClr val="tx1"/>
              </a:solidFill>
            </a:endParaRPr>
          </a:p>
          <a:p>
            <a:pPr algn="ctr" defTabSz="7112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eprado\Meus documentos\Minhas imagens\metas.jpg"/>
          <p:cNvPicPr>
            <a:picLocks noChangeAspect="1" noChangeArrowheads="1"/>
          </p:cNvPicPr>
          <p:nvPr/>
        </p:nvPicPr>
        <p:blipFill>
          <a:blip r:embed="rId2" cstate="print">
            <a:lum bright="8000" contrast="-36000"/>
          </a:blip>
          <a:srcRect/>
          <a:stretch>
            <a:fillRect/>
          </a:stretch>
        </p:blipFill>
        <p:spPr bwMode="auto">
          <a:xfrm>
            <a:off x="4211638" y="3617913"/>
            <a:ext cx="46815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ítulo 3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80400" cy="3671888"/>
          </a:xfrm>
        </p:spPr>
        <p:txBody>
          <a:bodyPr/>
          <a:lstStyle/>
          <a:p>
            <a:pPr algn="just"/>
            <a:r>
              <a:rPr lang="pt-BR" altLang="pt-BR" sz="3600" smtClean="0"/>
              <a:t>	O trabalho com jovens estudantes de 15 a 17 anos, remete-nos não só para além do ato significativo de pensar, mas ao resgate de sua </a:t>
            </a:r>
            <a:r>
              <a:rPr lang="pt-BR" altLang="pt-BR" sz="3600" i="1" smtClean="0"/>
              <a:t>memória</a:t>
            </a:r>
            <a:r>
              <a:rPr lang="pt-BR" altLang="pt-BR" sz="3600" smtClean="0"/>
              <a:t> para que ela possa ser (re)construída no presente.  </a:t>
            </a: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uxograma: Dados armazenados 1"/>
          <p:cNvSpPr/>
          <p:nvPr/>
        </p:nvSpPr>
        <p:spPr>
          <a:xfrm>
            <a:off x="468313" y="2492375"/>
            <a:ext cx="2374900" cy="1223963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49155" name="CaixaDeTexto 2"/>
          <p:cNvSpPr txBox="1">
            <a:spLocks noChangeArrowheads="1"/>
          </p:cNvSpPr>
          <p:nvPr/>
        </p:nvSpPr>
        <p:spPr bwMode="auto">
          <a:xfrm>
            <a:off x="611188" y="2781300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000" b="1"/>
              <a:t>ESTUDANTE AJA-MS</a:t>
            </a:r>
          </a:p>
        </p:txBody>
      </p:sp>
      <p:sp>
        <p:nvSpPr>
          <p:cNvPr id="4" name="Fluxograma: Dados armazenados 3"/>
          <p:cNvSpPr/>
          <p:nvPr/>
        </p:nvSpPr>
        <p:spPr>
          <a:xfrm>
            <a:off x="2771775" y="2492375"/>
            <a:ext cx="3600450" cy="1223963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49157" name="CaixaDeTexto 4"/>
          <p:cNvSpPr txBox="1">
            <a:spLocks noChangeArrowheads="1"/>
          </p:cNvSpPr>
          <p:nvPr/>
        </p:nvSpPr>
        <p:spPr bwMode="auto">
          <a:xfrm>
            <a:off x="3348038" y="2781300"/>
            <a:ext cx="2447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000" b="1"/>
              <a:t>Novo processo de aprendizagem</a:t>
            </a:r>
          </a:p>
        </p:txBody>
      </p:sp>
      <p:sp>
        <p:nvSpPr>
          <p:cNvPr id="7" name="Fluxograma: Atraso 6"/>
          <p:cNvSpPr/>
          <p:nvPr/>
        </p:nvSpPr>
        <p:spPr>
          <a:xfrm rot="10800000">
            <a:off x="6156325" y="2492375"/>
            <a:ext cx="2087563" cy="1223963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49159" name="CaixaDeTexto 7"/>
          <p:cNvSpPr txBox="1">
            <a:spLocks noChangeArrowheads="1"/>
          </p:cNvSpPr>
          <p:nvPr/>
        </p:nvSpPr>
        <p:spPr bwMode="auto">
          <a:xfrm>
            <a:off x="6443663" y="2708275"/>
            <a:ext cx="1944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000" b="1"/>
              <a:t>Nova vivência educacional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marupiara.com/_/rsrc/1351101635896/eeucomisso/eucomi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79512" y="1052736"/>
            <a:ext cx="8712968" cy="4662815"/>
          </a:xfrm>
          <a:prstGeom prst="rect">
            <a:avLst/>
          </a:prstGeom>
          <a:noFill/>
          <a:ln>
            <a:noFill/>
          </a:ln>
          <a:effectLst>
            <a:innerShdw blurRad="596900" dist="1600200" dir="16980000">
              <a:schemeClr val="bg1">
                <a:lumMod val="75000"/>
                <a:alpha val="50000"/>
              </a:schemeClr>
            </a:inn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6600" dirty="0"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6600" dirty="0">
                <a:latin typeface="Arial" panose="020B0604020202020204" pitchFamily="34" charset="0"/>
                <a:cs typeface="Arial" panose="020B0604020202020204" pitchFamily="34" charset="0"/>
              </a:rPr>
              <a:t>DA  PROBLEMATIZAÇÃO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 explicativo em forma de nuvem 3"/>
          <p:cNvSpPr/>
          <p:nvPr/>
        </p:nvSpPr>
        <p:spPr>
          <a:xfrm>
            <a:off x="431800" y="765175"/>
            <a:ext cx="8712200" cy="4751388"/>
          </a:xfrm>
          <a:prstGeom prst="cloudCallout">
            <a:avLst>
              <a:gd name="adj1" fmla="val -45138"/>
              <a:gd name="adj2" fmla="val 65415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51203" name="CaixaDeTexto 4"/>
          <p:cNvSpPr txBox="1">
            <a:spLocks noChangeArrowheads="1"/>
          </p:cNvSpPr>
          <p:nvPr/>
        </p:nvSpPr>
        <p:spPr bwMode="auto">
          <a:xfrm>
            <a:off x="1331913" y="1628775"/>
            <a:ext cx="597693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pt-BR" altLang="pt-BR" sz="2800"/>
              <a:t>Nessa linha de raciocínio, aproximamos as ideias de Berbel (2012) e apresentamos a Metodologia da Problematização com o Arco de Maguerez, como meio de ampliação dos estudos vinculados aos jovens/estudantes.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640960" cy="792088"/>
          </a:xfrm>
          <a:noFill/>
          <a:ln w="38100" cap="rnd" cmpd="dbl">
            <a:solidFill>
              <a:schemeClr val="tx2">
                <a:lumMod val="60000"/>
                <a:lumOff val="40000"/>
                <a:alpha val="74000"/>
              </a:schemeClr>
            </a:solidFill>
            <a:round/>
          </a:ln>
          <a:effectLst>
            <a:innerShdw blurRad="63500" dist="50800" dir="13500000">
              <a:schemeClr val="tx2">
                <a:lumMod val="40000"/>
                <a:lumOff val="60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pt-BR" sz="2400" b="1" dirty="0" smtClean="0"/>
              <a:t>ROTEIRO RECOMENDADO PARA ELABORAÇÃO DO PLANO DE AÇÃO</a:t>
            </a:r>
            <a:endParaRPr lang="pt-BR" sz="2400" b="1" dirty="0"/>
          </a:p>
        </p:txBody>
      </p:sp>
      <p:sp>
        <p:nvSpPr>
          <p:cNvPr id="5222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pt-BR" altLang="pt-BR" sz="2800" smtClean="0"/>
              <a:t>Tema;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pt-BR" altLang="pt-BR" sz="2800" smtClean="0"/>
              <a:t>Problematização;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pt-BR" altLang="pt-BR" sz="2800" smtClean="0"/>
              <a:t>Objetivos de aprendizagem;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pt-BR" altLang="pt-BR" sz="2800" smtClean="0"/>
              <a:t>Competências;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pt-BR" altLang="pt-BR" sz="2800" smtClean="0"/>
              <a:t>Conteúdos.</a:t>
            </a:r>
          </a:p>
          <a:p>
            <a:pPr>
              <a:buFont typeface="Wingdings" pitchFamily="2" charset="2"/>
              <a:buChar char="Ø"/>
            </a:pPr>
            <a:endParaRPr lang="pt-BR" altLang="pt-BR" smtClean="0"/>
          </a:p>
          <a:p>
            <a:pPr>
              <a:buFont typeface="Wingdings" pitchFamily="2" charset="2"/>
              <a:buChar char="Ø"/>
            </a:pPr>
            <a:endParaRPr lang="pt-BR" altLang="pt-BR" smtClean="0"/>
          </a:p>
          <a:p>
            <a:pPr>
              <a:buFont typeface="Wingdings" pitchFamily="2" charset="2"/>
              <a:buChar char="Ø"/>
            </a:pPr>
            <a:endParaRPr lang="pt-BR" altLang="pt-BR" smtClean="0"/>
          </a:p>
        </p:txBody>
      </p:sp>
      <p:pic>
        <p:nvPicPr>
          <p:cNvPr id="52230" name="Picture 4" descr="http://1.bp.blogspot.com/-Mv6VAtz10VA/UTvnkoaNGuI/AAAAAAAAABE/_l1maEGRf4w/s1600/Pensando.jpg"/>
          <p:cNvPicPr>
            <a:picLocks noChangeAspect="1" noChangeArrowheads="1"/>
          </p:cNvPicPr>
          <p:nvPr/>
        </p:nvPicPr>
        <p:blipFill>
          <a:blip r:embed="rId2" cstate="print">
            <a:lum bright="-24000" contrast="24000"/>
          </a:blip>
          <a:srcRect/>
          <a:stretch>
            <a:fillRect/>
          </a:stretch>
        </p:blipFill>
        <p:spPr bwMode="auto">
          <a:xfrm>
            <a:off x="5795963" y="2924175"/>
            <a:ext cx="3024187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323850" y="908050"/>
            <a:ext cx="2447925" cy="14414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ACOLHIDAS</a:t>
            </a:r>
          </a:p>
        </p:txBody>
      </p:sp>
      <p:sp>
        <p:nvSpPr>
          <p:cNvPr id="8" name="Elipse 7"/>
          <p:cNvSpPr/>
          <p:nvPr/>
        </p:nvSpPr>
        <p:spPr>
          <a:xfrm>
            <a:off x="5724525" y="908050"/>
            <a:ext cx="3168650" cy="15843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AULAS</a:t>
            </a:r>
          </a:p>
        </p:txBody>
      </p:sp>
      <p:sp>
        <p:nvSpPr>
          <p:cNvPr id="9" name="Elipse 8"/>
          <p:cNvSpPr/>
          <p:nvPr/>
        </p:nvSpPr>
        <p:spPr>
          <a:xfrm>
            <a:off x="250825" y="4652963"/>
            <a:ext cx="2592388" cy="17287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DESAFIOS</a:t>
            </a:r>
          </a:p>
        </p:txBody>
      </p:sp>
      <p:sp>
        <p:nvSpPr>
          <p:cNvPr id="10" name="Elipse 9"/>
          <p:cNvSpPr/>
          <p:nvPr/>
        </p:nvSpPr>
        <p:spPr>
          <a:xfrm>
            <a:off x="5867400" y="4508500"/>
            <a:ext cx="3025775" cy="1800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FORMAÇAO DO ESTUDANTE</a:t>
            </a:r>
          </a:p>
        </p:txBody>
      </p:sp>
      <p:sp>
        <p:nvSpPr>
          <p:cNvPr id="11" name="Elipse 10"/>
          <p:cNvSpPr/>
          <p:nvPr/>
        </p:nvSpPr>
        <p:spPr>
          <a:xfrm>
            <a:off x="2339975" y="2492375"/>
            <a:ext cx="3671888" cy="19446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INTERAÇÃO</a:t>
            </a:r>
          </a:p>
          <a:p>
            <a:pPr algn="ctr" eaLnBrk="1" hangingPunct="1">
              <a:defRPr/>
            </a:pP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DOCENTE/DISCENTE</a:t>
            </a:r>
          </a:p>
        </p:txBody>
      </p:sp>
      <p:cxnSp>
        <p:nvCxnSpPr>
          <p:cNvPr id="27" name="Conector de seta reta 26"/>
          <p:cNvCxnSpPr/>
          <p:nvPr/>
        </p:nvCxnSpPr>
        <p:spPr>
          <a:xfrm>
            <a:off x="1547813" y="2420938"/>
            <a:ext cx="792162" cy="503237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2339975" y="4437063"/>
            <a:ext cx="1152525" cy="287337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>
            <a:off x="3059113" y="5445125"/>
            <a:ext cx="2736850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>
            <a:off x="1116013" y="2420938"/>
            <a:ext cx="0" cy="1800225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flipV="1">
            <a:off x="6084888" y="2565400"/>
            <a:ext cx="1150937" cy="503238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H="1">
            <a:off x="7740650" y="2636838"/>
            <a:ext cx="71438" cy="1728787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>
            <a:off x="3059113" y="1628775"/>
            <a:ext cx="2305050" cy="71438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>
            <a:off x="5292725" y="4365625"/>
            <a:ext cx="719138" cy="43180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576263"/>
          </a:xfrm>
        </p:spPr>
        <p:txBody>
          <a:bodyPr/>
          <a:lstStyle/>
          <a:p>
            <a:r>
              <a:rPr lang="pt-BR" altLang="pt-BR" b="1" smtClean="0"/>
              <a:t>Mudança de postura na escola</a:t>
            </a:r>
          </a:p>
        </p:txBody>
      </p:sp>
      <p:sp>
        <p:nvSpPr>
          <p:cNvPr id="54275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412875"/>
            <a:ext cx="8389937" cy="496887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Superação da cultura do repasse;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Desmistificação da linearidade do conhecimento;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Acolhimento ao estudante;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Inclusão social;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Interação entre a unidade escolar e a comunidade;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Momento de reflexão;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Reconhecimento dos saberes populares e científicos;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Formação do estudante em cidadão;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pt-BR" altLang="pt-BR" sz="2400" smtClean="0">
                <a:latin typeface="Arial" charset="0"/>
                <a:cs typeface="Arial" charset="0"/>
              </a:rPr>
              <a:t>Avaliação: vista com um desafio de aprendizagem.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vem 7"/>
          <p:cNvSpPr/>
          <p:nvPr/>
        </p:nvSpPr>
        <p:spPr>
          <a:xfrm>
            <a:off x="179388" y="765175"/>
            <a:ext cx="8424862" cy="5688013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99" name="CaixaDeTexto 9"/>
          <p:cNvSpPr txBox="1">
            <a:spLocks noChangeArrowheads="1"/>
          </p:cNvSpPr>
          <p:nvPr/>
        </p:nvSpPr>
        <p:spPr bwMode="auto">
          <a:xfrm>
            <a:off x="1116013" y="1989138"/>
            <a:ext cx="583247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pt-BR" altLang="pt-BR" sz="2400">
                <a:solidFill>
                  <a:srgbClr val="000000"/>
                </a:solidFill>
              </a:rPr>
              <a:t>É necessário ressaltar que a avaliação como desafio de aprendizagem, propõe a reflexão tanto para o professor quanto para o estudante, na qual o conhecimento adquirido deve ser visto como competência, sendo (re)construída e potencializadas no seu próprio ambiente escolar.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  <a:ln w="38100">
            <a:solidFill>
              <a:schemeClr val="tx2">
                <a:lumMod val="75000"/>
                <a:alpha val="19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pt-BR" dirty="0" smtClean="0"/>
              <a:t>PROCESSO AVALIATIVO</a:t>
            </a:r>
            <a:endParaRPr lang="pt-BR" dirty="0"/>
          </a:p>
        </p:txBody>
      </p:sp>
      <p:sp>
        <p:nvSpPr>
          <p:cNvPr id="5632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1484313"/>
            <a:ext cx="8964612" cy="3889375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Blip>
                <a:blip r:embed="rId2"/>
              </a:buBlip>
            </a:pPr>
            <a:r>
              <a:rPr lang="pt-BR" altLang="pt-BR" smtClean="0"/>
              <a:t> </a:t>
            </a:r>
            <a:r>
              <a:rPr lang="pt-BR" altLang="pt-BR" sz="2800" smtClean="0">
                <a:latin typeface="Arial" charset="0"/>
                <a:cs typeface="Arial" charset="0"/>
              </a:rPr>
              <a:t>CONTÍNUO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2"/>
              </a:buBlip>
            </a:pPr>
            <a:r>
              <a:rPr lang="pt-BR" altLang="pt-BR" sz="2800" smtClean="0">
                <a:latin typeface="Arial" charset="0"/>
                <a:cs typeface="Arial" charset="0"/>
              </a:rPr>
              <a:t>DEMOCRÁTICO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2"/>
              </a:buBlip>
            </a:pPr>
            <a:r>
              <a:rPr lang="pt-BR" altLang="pt-BR" sz="2800" smtClean="0">
                <a:latin typeface="Arial" charset="0"/>
                <a:cs typeface="Arial" charset="0"/>
              </a:rPr>
              <a:t>DIAGNÓSTICO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2"/>
              </a:buBlip>
            </a:pPr>
            <a:r>
              <a:rPr lang="pt-BR" altLang="pt-BR" sz="2800" smtClean="0">
                <a:latin typeface="Arial" charset="0"/>
                <a:cs typeface="Arial" charset="0"/>
              </a:rPr>
              <a:t>REFLEXIVO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2"/>
              </a:buBlip>
            </a:pPr>
            <a:r>
              <a:rPr lang="pt-BR" altLang="pt-BR" sz="2800" smtClean="0">
                <a:latin typeface="Arial" charset="0"/>
                <a:cs typeface="Arial" charset="0"/>
              </a:rPr>
              <a:t>REGULADOR E PROMOTOR DA APRENDIZAGEM</a:t>
            </a:r>
          </a:p>
          <a:p>
            <a:pPr>
              <a:buFont typeface="Arial" charset="0"/>
              <a:buNone/>
            </a:pPr>
            <a:endParaRPr lang="pt-BR" altLang="pt-BR" smtClean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44450" y="5229225"/>
            <a:ext cx="8642350" cy="108108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800" i="1" dirty="0"/>
              <a:t>Para avaliar o aprendizado do estudante o professor deverá usar, no mínimo, 04 instrumentos.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950" y="1341438"/>
            <a:ext cx="8856663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Texto explicativo retangular 2"/>
          <p:cNvSpPr/>
          <p:nvPr/>
        </p:nvSpPr>
        <p:spPr>
          <a:xfrm>
            <a:off x="250825" y="692150"/>
            <a:ext cx="4141788" cy="3744913"/>
          </a:xfrm>
          <a:prstGeom prst="wedgeRectCallout">
            <a:avLst>
              <a:gd name="adj1" fmla="val 86954"/>
              <a:gd name="adj2" fmla="val 45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prstClr val="white"/>
                </a:solidFill>
              </a:rPr>
              <a:t>Para essa finalidade, é necessário que o trabalho pedagógico se organize, de forma a viabilizar espaços e tempos para a aprendizagem a fim de alcançar os objetivos educacionais propostos. </a:t>
            </a:r>
          </a:p>
        </p:txBody>
      </p:sp>
      <p:pic>
        <p:nvPicPr>
          <p:cNvPr id="57348" name="Picture 2" descr="http://previews.123rf.com/images/tigatelu/tigatelu1404/tigatelu140400290/27657179-Professor-Karikatur-zeigt-seine-Hand-Lizenzfreie-Bil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3288" y="2708275"/>
            <a:ext cx="29813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BR" sz="2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Constituição Federal de 1988</a:t>
            </a:r>
            <a:endParaRPr lang="pt-BR" sz="2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400" smtClean="0"/>
              <a:t>Art. 205. A educação, direito de todos e dever do Estado e da família, será promovida e incentivada com a colaboração da sociedade, visando ao pleno desenvolvimento da pessoa, seu preparo para o exercício da cidadania e sua qualificação para o trabalho. </a:t>
            </a:r>
          </a:p>
          <a:p>
            <a:endParaRPr lang="pt-BR" altLang="pt-BR" sz="2400" smtClean="0"/>
          </a:p>
          <a:p>
            <a:r>
              <a:rPr lang="pt-BR" altLang="pt-BR" sz="2400" smtClean="0"/>
              <a:t>Art. 206. O ensino será ministrado com base nos seguintes princípios: I – igualdade de condições para o acesso e permanência na escola.</a:t>
            </a:r>
          </a:p>
          <a:p>
            <a:pPr>
              <a:buFont typeface="Arial" charset="0"/>
              <a:buNone/>
            </a:pPr>
            <a:endParaRPr lang="pt-BR" altLang="pt-B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65175"/>
            <a:ext cx="5003800" cy="554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rgbClr val="4F81BD"/>
                </a:solidFill>
                <a:latin typeface="Calibri"/>
                <a:cs typeface="+mn-cs"/>
              </a:rPr>
              <a:t>Interdisciplinaridade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4F81BD"/>
                </a:solidFill>
                <a:latin typeface="Calibri"/>
                <a:cs typeface="+mn-cs"/>
              </a:rPr>
              <a:t>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  <a:latin typeface="Calibri"/>
                <a:cs typeface="+mn-cs"/>
              </a:rPr>
              <a:t>No Projeto </a:t>
            </a:r>
            <a:r>
              <a:rPr lang="pt-BR" sz="3000" dirty="0">
                <a:solidFill>
                  <a:prstClr val="black"/>
                </a:solidFill>
                <a:latin typeface="Calibri"/>
                <a:cs typeface="+mn-cs"/>
              </a:rPr>
              <a:t>AJA-MS</a:t>
            </a:r>
            <a:r>
              <a:rPr lang="pt-BR" sz="3000" dirty="0">
                <a:solidFill>
                  <a:prstClr val="black"/>
                </a:solidFill>
                <a:latin typeface="Calibri"/>
                <a:cs typeface="+mn-cs"/>
              </a:rPr>
              <a:t>, a proposta de interdisciplinaridade é vista como uma abordagem integrada às questões contemporâneas sobre a produção do conhecimento, rompendo as fronteiras entre os componentes curriculares tradicionais. </a:t>
            </a:r>
          </a:p>
        </p:txBody>
      </p:sp>
      <p:pic>
        <p:nvPicPr>
          <p:cNvPr id="58371" name="Picture 2" descr="http://www.infoescola.com/wp-content/uploads/2010/03/interdisciplinarid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692150"/>
            <a:ext cx="4032250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620713"/>
            <a:ext cx="4572000" cy="4824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prstClr val="white"/>
                </a:solidFill>
              </a:rPr>
              <a:t>Plano de formação continuada para docentes e técnicos será elaborado pela equipe da SED: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prstClr val="white"/>
                </a:solidFill>
              </a:rPr>
              <a:t>Sugere-se ocorrer, no mínimo, um encontro por bimestre, visando à qualificação das ações pedagógicas e acompanhamento das atividades desenvolvidas.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prstClr val="white"/>
                </a:solidFill>
              </a:rPr>
              <a:t>E os demais integrantes da equipe será elaborado um calendário de formação, para ser desenvolvido na </a:t>
            </a:r>
            <a:r>
              <a:rPr lang="pt-BR" sz="2400" dirty="0">
                <a:solidFill>
                  <a:prstClr val="white"/>
                </a:solidFill>
              </a:rPr>
              <a:t>unidade </a:t>
            </a:r>
            <a:r>
              <a:rPr lang="pt-BR" sz="2400" dirty="0">
                <a:solidFill>
                  <a:prstClr val="white"/>
                </a:solidFill>
              </a:rPr>
              <a:t>escolar.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 rot="1784523">
            <a:off x="3163888" y="4992688"/>
            <a:ext cx="1749425" cy="1466850"/>
          </a:xfrm>
          <a:prstGeom prst="rightArrow">
            <a:avLst>
              <a:gd name="adj1" fmla="val 50000"/>
              <a:gd name="adj2" fmla="val 483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9396" name="Picture 2" descr="http://files.didaticaedfisica.webnode.com.br/system_preview_detail_200000038-0208f03031/dineia_revista-mundo-escol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3788" y="2786063"/>
            <a:ext cx="4132262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ângulo 4"/>
          <p:cNvSpPr>
            <a:spLocks noChangeArrowheads="1"/>
          </p:cNvSpPr>
          <p:nvPr/>
        </p:nvSpPr>
        <p:spPr bwMode="auto">
          <a:xfrm>
            <a:off x="395288" y="836613"/>
            <a:ext cx="84248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Resultados parciais do Projeto de Curso AJA-MS Avanço do Jovem na Aprendizagem em Mato Grosso do Sul</a:t>
            </a:r>
          </a:p>
        </p:txBody>
      </p:sp>
      <p:pic>
        <p:nvPicPr>
          <p:cNvPr id="60419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060575"/>
            <a:ext cx="646906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144588"/>
            <a:ext cx="6696075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ângulo 3"/>
          <p:cNvSpPr>
            <a:spLocks noChangeArrowheads="1"/>
          </p:cNvSpPr>
          <p:nvPr/>
        </p:nvSpPr>
        <p:spPr bwMode="auto">
          <a:xfrm>
            <a:off x="323850" y="620713"/>
            <a:ext cx="8424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 smtClean="0">
                <a:solidFill>
                  <a:prstClr val="black"/>
                </a:solidFill>
                <a:cs typeface="+mn-cs"/>
              </a:rPr>
              <a:t>Formação Continuada da equipe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165225"/>
            <a:ext cx="7058025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tângulo 5"/>
          <p:cNvSpPr>
            <a:spLocks noChangeArrowheads="1"/>
          </p:cNvSpPr>
          <p:nvPr/>
        </p:nvSpPr>
        <p:spPr bwMode="auto">
          <a:xfrm>
            <a:off x="323850" y="620713"/>
            <a:ext cx="8424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 smtClean="0">
                <a:solidFill>
                  <a:prstClr val="black"/>
                </a:solidFill>
                <a:cs typeface="+mn-cs"/>
              </a:rPr>
              <a:t>Formação Continuada da equipe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864235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fbcdn-sphotos-e-a.akamaihd.net/hphotos-ak-xfp1/v/t1.0-9/10394458_797453180345909_7338674592120451895_n.jpg?oh=f2ee3fbca4b4cf5c83435a70723d748a&amp;oe=55BCE02F&amp;__gda__=1438037158_15457f9c411641e4d55b6d760b1935c6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altLang="pt-BR" sz="1800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64515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341438"/>
            <a:ext cx="70088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tângulo 5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ângulo 1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  <p:pic>
        <p:nvPicPr>
          <p:cNvPr id="65539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8167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8" y="1268413"/>
            <a:ext cx="6948487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tângulo 2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12875"/>
            <a:ext cx="77057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tângulo 2"/>
          <p:cNvSpPr>
            <a:spLocks noChangeArrowheads="1"/>
          </p:cNvSpPr>
          <p:nvPr/>
        </p:nvSpPr>
        <p:spPr bwMode="auto">
          <a:xfrm>
            <a:off x="142875" y="620713"/>
            <a:ext cx="8424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765175"/>
            <a:ext cx="8229600" cy="792163"/>
          </a:xfrm>
        </p:spPr>
        <p:txBody>
          <a:bodyPr/>
          <a:lstStyle/>
          <a:p>
            <a:pPr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DE DIRETRIZES E BASES DA EDUCAÇÃO – LDB (Lei n. 9394 de 20/12/96)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7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700213"/>
            <a:ext cx="8229600" cy="28813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t-BR" altLang="pt-BR" sz="1600" smtClean="0"/>
              <a:t>...	</a:t>
            </a:r>
            <a:r>
              <a:rPr lang="pt-BR" altLang="pt-BR" sz="2000" smtClean="0"/>
              <a:t>nos artigos 2º e 3º prevê que esse direito seja inspirado nos princípios de liberdade e nos ideais de solidariedade humana, que tem por finalidade o pleno desenvolvimento do educando, seu preparo para o exercício da cidadania e sua qualificação para o trabalho.  </a:t>
            </a:r>
          </a:p>
          <a:p>
            <a:pPr>
              <a:buFont typeface="Arial" charset="0"/>
              <a:buNone/>
            </a:pPr>
            <a:endParaRPr lang="pt-BR" altLang="pt-BR" sz="2000" smtClean="0"/>
          </a:p>
          <a:p>
            <a:pPr>
              <a:buFont typeface="Arial" charset="0"/>
              <a:buNone/>
            </a:pPr>
            <a:r>
              <a:rPr lang="pt-BR" altLang="pt-BR" sz="2000" smtClean="0"/>
              <a:t>	No inciso I do artigo 4º, essa Lei estabelece que a educação pública seja efetivada mediante a garantia de obrigatoriedade e gratuidade dos 4 (quatro) aos 17 (dezessete) anos de idade. </a:t>
            </a:r>
          </a:p>
          <a:p>
            <a:pPr>
              <a:buFont typeface="Arial" charset="0"/>
              <a:buNone/>
            </a:pPr>
            <a:endParaRPr lang="pt-BR" altLang="pt-BR" sz="2000" smtClean="0"/>
          </a:p>
          <a:p>
            <a:pPr>
              <a:buFont typeface="Arial" charset="0"/>
              <a:buNone/>
            </a:pPr>
            <a:r>
              <a:rPr lang="pt-BR" altLang="pt-BR" sz="2000" smtClean="0"/>
              <a:t>	Ainda, em seu artigo 5º prevê a oferta de formas alternativas de acesso aos diferentes níveis de ensino, independentemente da escolarização anterior, como forma do cumprimento da obrigatoriedade de ensino Lei n. 9394 de 20/12/96</a:t>
            </a:r>
          </a:p>
          <a:p>
            <a:endParaRPr lang="pt-BR" altLang="pt-BR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268413"/>
            <a:ext cx="6732587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tângulo 5"/>
          <p:cNvSpPr>
            <a:spLocks noChangeArrowheads="1"/>
          </p:cNvSpPr>
          <p:nvPr/>
        </p:nvSpPr>
        <p:spPr bwMode="auto">
          <a:xfrm>
            <a:off x="323850" y="687388"/>
            <a:ext cx="856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smtClean="0">
                <a:solidFill>
                  <a:prstClr val="black"/>
                </a:solidFill>
                <a:cs typeface="+mn-cs"/>
              </a:rPr>
              <a:t>Aplicação da Metodologia com aulas passeios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scontent-gru.xx.fbcdn.net/hphotos-xfa1/v/t1.0-9/10926181_797453293679231_1725988414529973605_n.jpg?oh=dcf4d2562677db480e7cf78a3ee23a6e&amp;oe=557AE8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341438"/>
            <a:ext cx="6696075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tângulo 3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33475"/>
            <a:ext cx="69119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tângulo 3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20713"/>
            <a:ext cx="8785225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96975"/>
            <a:ext cx="72358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tângulo 3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12875"/>
            <a:ext cx="860425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tângulo 3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58888"/>
            <a:ext cx="7056438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tângulo 2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96975"/>
            <a:ext cx="84963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tângulo 2"/>
          <p:cNvSpPr>
            <a:spLocks noChangeArrowheads="1"/>
          </p:cNvSpPr>
          <p:nvPr/>
        </p:nvSpPr>
        <p:spPr bwMode="auto">
          <a:xfrm>
            <a:off x="250825" y="64293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692150"/>
            <a:ext cx="8856663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87852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tângulo 2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0825" y="549275"/>
            <a:ext cx="8821738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4F81BD"/>
                </a:solidFill>
                <a:latin typeface="Calibri"/>
                <a:cs typeface="+mn-cs"/>
              </a:rPr>
              <a:t>Ressaltamos a importância do cumprimento: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solidFill>
                  <a:prstClr val="black"/>
                </a:solidFill>
                <a:latin typeface="Calibri"/>
                <a:cs typeface="+mn-cs"/>
              </a:rPr>
              <a:t>da Lei de Diretrizes e Bases da Educação Nacional - LDBEN - Lei n. 9.394, de 20 de dezembro de 1996, onde assegurou o atendimento educacional deve considerar as características dos jovens estudantes, seus interesses, condições de vida e de trabalho;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8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solidFill>
                  <a:prstClr val="black"/>
                </a:solidFill>
                <a:latin typeface="Calibri"/>
                <a:cs typeface="+mn-cs"/>
              </a:rPr>
              <a:t>documento da VI Conferência Internacional de Educação de Adultos VI CONFITEA, no item políticas públicas -25- Propor atendimento específico aos jovens de 14 a 18 anos (...).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age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765175"/>
            <a:ext cx="5040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CaixaDeTexto 3"/>
          <p:cNvSpPr txBox="1">
            <a:spLocks noChangeArrowheads="1"/>
          </p:cNvSpPr>
          <p:nvPr/>
        </p:nvSpPr>
        <p:spPr bwMode="auto">
          <a:xfrm>
            <a:off x="179388" y="2492375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400" b="1" smtClean="0">
                <a:solidFill>
                  <a:prstClr val="black"/>
                </a:solidFill>
                <a:cs typeface="+mn-cs"/>
              </a:rPr>
              <a:t>Aula de Língua Portuguesa.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12875"/>
            <a:ext cx="8424863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tângulo 3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25" y="1412875"/>
            <a:ext cx="846931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tângulo 3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8856662" cy="586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484313"/>
            <a:ext cx="6697663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tângulo 2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7164387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tângulo 2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854868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tângulo 3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96975"/>
            <a:ext cx="80994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tângulo 2"/>
          <p:cNvSpPr>
            <a:spLocks noChangeArrowheads="1"/>
          </p:cNvSpPr>
          <p:nvPr/>
        </p:nvSpPr>
        <p:spPr bwMode="auto">
          <a:xfrm>
            <a:off x="323850" y="687388"/>
            <a:ext cx="8424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smtClean="0">
                <a:solidFill>
                  <a:prstClr val="black"/>
                </a:solidFill>
                <a:cs typeface="+mn-cs"/>
              </a:rPr>
              <a:t>Aplicação da Metodologia do Projeto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scontent-mia1-1.xx.fbcdn.net/hphotos-xla1/v/t1.0-9/12308791_479230402260442_5761209382315537312_n.jpg?oh=17106312907ddfe0bfa683b6af6ea670&amp;oe=575EE1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715963"/>
            <a:ext cx="3830637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 descr="https://scontent-mia1-1.xx.fbcdn.net/hphotos-xaf1/v/t1.0-9/12308762_479230388927110_7159348794046249548_n.jpg?oh=d0b61b7adfc5ac8a78ef23138dcbe878&amp;oe=575D234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0738" y="2446338"/>
            <a:ext cx="5608637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CaixaDeTexto 1"/>
          <p:cNvSpPr txBox="1">
            <a:spLocks noChangeArrowheads="1"/>
          </p:cNvSpPr>
          <p:nvPr/>
        </p:nvSpPr>
        <p:spPr bwMode="auto">
          <a:xfrm>
            <a:off x="4500563" y="981075"/>
            <a:ext cx="4319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altLang="pt-BR"/>
          </a:p>
        </p:txBody>
      </p:sp>
      <p:sp>
        <p:nvSpPr>
          <p:cNvPr id="3" name="Retângulo 2"/>
          <p:cNvSpPr/>
          <p:nvPr/>
        </p:nvSpPr>
        <p:spPr>
          <a:xfrm>
            <a:off x="3212524" y="692696"/>
            <a:ext cx="590465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/>
                <a:blipFill>
                  <a:blip r:embed="rId4"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Formatura do AJA-MS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1"/>
          <p:cNvSpPr>
            <a:spLocks noChangeArrowheads="1"/>
          </p:cNvSpPr>
          <p:nvPr/>
        </p:nvSpPr>
        <p:spPr bwMode="auto">
          <a:xfrm>
            <a:off x="179388" y="836613"/>
            <a:ext cx="896461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pt-BR" altLang="pt-BR" sz="3200">
                <a:solidFill>
                  <a:srgbClr val="000000"/>
                </a:solidFill>
              </a:rPr>
              <a:t>Nesta perspectiva, a Secretaria de Estado de Educação desenvolve políticas e projetos como forma de garantia dos preceitos legais estabelecidos, para que todos tenham acesso à educação formal, mesmo que tardiamente, atentando-se à diversidade étnico/cultural e socioeconômica.</a:t>
            </a:r>
          </a:p>
        </p:txBody>
      </p:sp>
      <p:pic>
        <p:nvPicPr>
          <p:cNvPr id="33795" name="Imagem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4581525"/>
            <a:ext cx="6002337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aixaDeTexto 3"/>
          <p:cNvSpPr txBox="1">
            <a:spLocks noChangeArrowheads="1"/>
          </p:cNvSpPr>
          <p:nvPr/>
        </p:nvSpPr>
        <p:spPr bwMode="auto">
          <a:xfrm>
            <a:off x="611188" y="836613"/>
            <a:ext cx="7561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4000" b="1"/>
              <a:t>CONTATOS DA SED</a:t>
            </a:r>
          </a:p>
        </p:txBody>
      </p:sp>
      <p:sp>
        <p:nvSpPr>
          <p:cNvPr id="90115" name="Rectangle 1"/>
          <p:cNvSpPr>
            <a:spLocks noChangeArrowheads="1"/>
          </p:cNvSpPr>
          <p:nvPr/>
        </p:nvSpPr>
        <p:spPr bwMode="auto">
          <a:xfrm>
            <a:off x="0" y="1928813"/>
            <a:ext cx="9144000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pt-BR" altLang="pt-BR" sz="2000" b="1">
                <a:cs typeface="Times New Roman" pitchFamily="18" charset="0"/>
              </a:rPr>
              <a:t>SUPERINTENDÊNCIA DE POLÍTICAS DE EDUCAÇÃO – SUPED</a:t>
            </a:r>
            <a:endParaRPr lang="pt-BR" altLang="pt-BR" sz="2000"/>
          </a:p>
          <a:p>
            <a:r>
              <a:rPr lang="pt-BR" altLang="pt-BR" sz="2000">
                <a:cs typeface="Times New Roman" pitchFamily="18" charset="0"/>
              </a:rPr>
              <a:t>Superintendente: Waldir Leonel </a:t>
            </a:r>
            <a:r>
              <a:rPr lang="pt-BR" altLang="pt-BR" sz="2000"/>
              <a:t> - </a:t>
            </a:r>
            <a:r>
              <a:rPr lang="pt-BR" altLang="pt-BR" sz="2000">
                <a:cs typeface="Times New Roman" pitchFamily="18" charset="0"/>
              </a:rPr>
              <a:t>3318-2228, 3318-2225 e 3318-2367</a:t>
            </a:r>
          </a:p>
          <a:p>
            <a:endParaRPr lang="pt-BR" altLang="pt-BR" sz="2000"/>
          </a:p>
          <a:p>
            <a:pPr eaLnBrk="1" hangingPunct="1"/>
            <a:r>
              <a:rPr lang="pt-BR" altLang="pt-BR" sz="2000" b="1"/>
              <a:t>Coordenadoria De Políticas Para Educação Básica – COPEB </a:t>
            </a:r>
            <a:endParaRPr lang="pt-BR" altLang="pt-BR" sz="2000"/>
          </a:p>
          <a:p>
            <a:pPr eaLnBrk="1" hangingPunct="1"/>
            <a:r>
              <a:rPr lang="pt-BR" altLang="pt-BR" sz="2000"/>
              <a:t>Coordenador: Hélio Queiroz Daher – 3318-2313</a:t>
            </a:r>
          </a:p>
          <a:p>
            <a:endParaRPr lang="pt-BR" altLang="pt-BR" sz="2000"/>
          </a:p>
          <a:p>
            <a:endParaRPr lang="pt-BR" altLang="pt-BR" sz="2000"/>
          </a:p>
          <a:p>
            <a:r>
              <a:rPr lang="pt-BR" altLang="pt-BR" sz="2000"/>
              <a:t>Núcleo de Projetos: Maria Joana Durbem (gestora) – 3318-2309</a:t>
            </a:r>
          </a:p>
          <a:p>
            <a:endParaRPr lang="pt-BR" altLang="pt-BR" sz="2000"/>
          </a:p>
          <a:p>
            <a:r>
              <a:rPr lang="pt-BR" altLang="pt-BR" sz="2000"/>
              <a:t>AJA: Ademir, Eraides, Fabiana, José Augusto, Luciano, Paola, Pedro e Vagner  </a:t>
            </a:r>
          </a:p>
          <a:p>
            <a:endParaRPr lang="pt-BR" altLang="pt-BR" sz="2000"/>
          </a:p>
          <a:p>
            <a:r>
              <a:rPr lang="pt-BR" altLang="pt-BR" sz="2000"/>
              <a:t>Email: </a:t>
            </a:r>
            <a:r>
              <a:rPr lang="pt-BR" altLang="pt-BR" sz="2000">
                <a:hlinkClick r:id="rId2"/>
              </a:rPr>
              <a:t>projetoajams@gmail.com</a:t>
            </a:r>
            <a:endParaRPr lang="pt-BR" altLang="pt-BR" sz="2000"/>
          </a:p>
          <a:p>
            <a:r>
              <a:rPr lang="pt-BR" altLang="pt-BR" sz="2000"/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ítulo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576263"/>
          </a:xfrm>
        </p:spPr>
        <p:txBody>
          <a:bodyPr/>
          <a:lstStyle/>
          <a:p>
            <a:r>
              <a:rPr lang="pt-BR" altLang="pt-BR" sz="2000" smtClean="0"/>
              <a:t>Referência</a:t>
            </a:r>
          </a:p>
        </p:txBody>
      </p:sp>
      <p:sp>
        <p:nvSpPr>
          <p:cNvPr id="91139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196975"/>
            <a:ext cx="8642350" cy="5327650"/>
          </a:xfrm>
        </p:spPr>
        <p:txBody>
          <a:bodyPr/>
          <a:lstStyle/>
          <a:p>
            <a:r>
              <a:rPr lang="pt-BR" altLang="pt-BR" sz="1200" smtClean="0"/>
              <a:t>ARROYO, Miguel Gonzáles. </a:t>
            </a:r>
            <a:r>
              <a:rPr lang="pt-BR" altLang="pt-BR" sz="1200" b="1" smtClean="0"/>
              <a:t>A educação de jovens e adultos em tempo de exclusão.</a:t>
            </a:r>
            <a:r>
              <a:rPr lang="pt-BR" altLang="pt-BR" sz="1200" smtClean="0"/>
              <a:t> Revista Alfabetização e Cidadania, São Paulo: RAAAB, n. 11, abril 2001.</a:t>
            </a:r>
          </a:p>
          <a:p>
            <a:r>
              <a:rPr lang="pt-BR" altLang="pt-BR" sz="1200" smtClean="0"/>
              <a:t>ANDRADE, Gisele gama &amp; Rabelo, Mauro Luiz (orgs.) 2007. </a:t>
            </a:r>
            <a:r>
              <a:rPr lang="pt-BR" altLang="pt-BR" sz="1200" b="1" smtClean="0"/>
              <a:t>A produção de textos no ENEM: desafios e conquistas.</a:t>
            </a:r>
            <a:r>
              <a:rPr lang="pt-BR" altLang="pt-BR" sz="1200" smtClean="0"/>
              <a:t> Brasília: UnB, 2007.</a:t>
            </a:r>
          </a:p>
          <a:p>
            <a:r>
              <a:rPr lang="pt-BR" altLang="pt-BR" sz="1200" smtClean="0"/>
              <a:t>ATAÍDE, Artur, - Raciocínio Lógico: 5ª série/6º ano – Nível 1,  4ª edição - Recife: Artus Editora, 2011. </a:t>
            </a:r>
          </a:p>
          <a:p>
            <a:r>
              <a:rPr lang="pt-BR" altLang="pt-BR" sz="1200" smtClean="0"/>
              <a:t>___________, - Raciocínio Lógico: 6ª série/7º ano – Nível1, 4ª edição - Recife: Artus Editora, 2011. </a:t>
            </a:r>
          </a:p>
          <a:p>
            <a:r>
              <a:rPr lang="pt-BR" altLang="pt-BR" sz="1200" smtClean="0"/>
              <a:t>___________, - Raciocínio Lógico: 7ª série/8º ano – Nível 2, 4ª edição - Recife: Artus Editora, 2011. </a:t>
            </a:r>
          </a:p>
          <a:p>
            <a:r>
              <a:rPr lang="pt-BR" altLang="pt-BR" sz="1200" smtClean="0"/>
              <a:t>___________, - Raciocínio Lógico: 8ª série/9º ano – Nível 2, 4ª edição - Recife: Artus Editora, 2011</a:t>
            </a:r>
          </a:p>
          <a:p>
            <a:r>
              <a:rPr lang="pt-BR" altLang="pt-BR" sz="1200" smtClean="0"/>
              <a:t>BERBEL, N.A.N. A. </a:t>
            </a:r>
            <a:r>
              <a:rPr lang="pt-BR" altLang="pt-BR" sz="1200" b="1" smtClean="0"/>
              <a:t>A Metodologia da Problematização e os Ensinamentos de Paulo Freire</a:t>
            </a:r>
            <a:r>
              <a:rPr lang="pt-BR" altLang="pt-BR" sz="1200" smtClean="0"/>
              <a:t>. Londrina: Ed. UEL, 1999.</a:t>
            </a:r>
          </a:p>
          <a:p>
            <a:r>
              <a:rPr lang="pt-BR" altLang="pt-BR" sz="1200" b="1" smtClean="0"/>
              <a:t>______________. Metodologia da Problematização com o Arco de Maguerez e sua relação com os saberes de professores. Semina</a:t>
            </a:r>
            <a:r>
              <a:rPr lang="pt-BR" altLang="pt-BR" sz="1200" smtClean="0"/>
              <a:t>. V28, n2. Ed. jul./dez. 2007.</a:t>
            </a:r>
          </a:p>
          <a:p>
            <a:r>
              <a:rPr lang="pt-BR" altLang="pt-BR" sz="1200" smtClean="0"/>
              <a:t>BUDEL, Gislaine Coimbra e Meier, Marcos. </a:t>
            </a:r>
            <a:r>
              <a:rPr lang="pt-BR" altLang="pt-BR" sz="1200" b="1" smtClean="0"/>
              <a:t>Mediação da aprendizagem na educação especial</a:t>
            </a:r>
            <a:r>
              <a:rPr lang="pt-BR" altLang="pt-BR" sz="1200" smtClean="0"/>
              <a:t>. 1ª Ed. Curitiba: Ibpex, 2012.</a:t>
            </a:r>
          </a:p>
          <a:p>
            <a:r>
              <a:rPr lang="pt-BR" altLang="pt-BR" sz="1200" smtClean="0"/>
              <a:t>BRASIL. </a:t>
            </a:r>
            <a:r>
              <a:rPr lang="pt-BR" altLang="pt-BR" sz="1200" b="1" smtClean="0"/>
              <a:t>Constituição da República Federativa do Brasil.</a:t>
            </a:r>
            <a:r>
              <a:rPr lang="pt-BR" altLang="pt-BR" sz="1200" smtClean="0"/>
              <a:t> Brasília, Senado Federal, 1994.</a:t>
            </a:r>
          </a:p>
          <a:p>
            <a:r>
              <a:rPr lang="pt-BR" altLang="pt-BR" sz="1200" smtClean="0"/>
              <a:t>___________. Ministério da Educação. </a:t>
            </a:r>
            <a:r>
              <a:rPr lang="pt-BR" altLang="pt-BR" sz="1200" b="1" smtClean="0"/>
              <a:t>Diretrizes para uma política nacional de educação de jovens e adultos. </a:t>
            </a:r>
            <a:r>
              <a:rPr lang="pt-BR" altLang="pt-BR" sz="1200" smtClean="0"/>
              <a:t>Cadernos de Educação Básica. Brasília, 1994.</a:t>
            </a:r>
          </a:p>
          <a:p>
            <a:r>
              <a:rPr lang="pt-BR" altLang="pt-BR" sz="1200" smtClean="0"/>
              <a:t>___________. Secretaria de Educação Fundamental. </a:t>
            </a:r>
            <a:r>
              <a:rPr lang="pt-BR" altLang="pt-BR" sz="1200" b="1" smtClean="0"/>
              <a:t>Parâmetros Curriculares Nacionais- PCN</a:t>
            </a:r>
            <a:r>
              <a:rPr lang="pt-BR" altLang="pt-BR" sz="1200" smtClean="0"/>
              <a:t>: primeiro e segundo ciclos do ensino fundamental. Língua Portuguesa/Secretaria de Estado de Educação Fundamental. Brasília: MEC/SEF, 1997.</a:t>
            </a:r>
          </a:p>
          <a:p>
            <a:r>
              <a:rPr lang="pt-BR" altLang="pt-BR" sz="1200" smtClean="0"/>
              <a:t>___________. Instituto Nacional de Estudos e Pesquisas Educacionais Anísio Teixeira. </a:t>
            </a:r>
            <a:r>
              <a:rPr lang="pt-BR" altLang="pt-BR" sz="1200" b="1" smtClean="0"/>
              <a:t>Redação no ENEM 2013</a:t>
            </a:r>
            <a:r>
              <a:rPr lang="pt-BR" altLang="pt-BR" sz="1200" smtClean="0"/>
              <a:t>: Guia do Participante. Brasília, DF, 2013.</a:t>
            </a:r>
          </a:p>
          <a:p>
            <a:r>
              <a:rPr lang="pt-BR" altLang="pt-BR" sz="1200" smtClean="0"/>
              <a:t>DANTE, Luis Roberto. </a:t>
            </a:r>
            <a:r>
              <a:rPr lang="pt-BR" altLang="pt-BR" sz="1200" b="1" smtClean="0"/>
              <a:t>Didática da Resolução de Problemas de Matemática</a:t>
            </a:r>
            <a:r>
              <a:rPr lang="pt-BR" altLang="pt-BR" sz="1200" i="1" smtClean="0"/>
              <a:t>. </a:t>
            </a:r>
            <a:r>
              <a:rPr lang="pt-BR" altLang="pt-BR" sz="1200" smtClean="0"/>
              <a:t>Editora Ática, 2002.</a:t>
            </a:r>
          </a:p>
          <a:p>
            <a:r>
              <a:rPr lang="pt-BR" altLang="pt-BR" sz="1200" smtClean="0"/>
              <a:t>DOLZ. Joaquim; SCHNEUWLY. Bernard. </a:t>
            </a:r>
            <a:r>
              <a:rPr lang="pt-BR" altLang="pt-BR" sz="1200" b="1" smtClean="0"/>
              <a:t>Gêneros orais e escritos na escola</a:t>
            </a:r>
            <a:r>
              <a:rPr lang="pt-BR" altLang="pt-BR" sz="1200" smtClean="0"/>
              <a:t>. São Paulo: Mercado das Letras, 2004. </a:t>
            </a:r>
          </a:p>
          <a:p>
            <a:r>
              <a:rPr lang="pt-BR" altLang="pt-BR" sz="1200" smtClean="0"/>
              <a:t>ENGUITA</a:t>
            </a:r>
            <a:r>
              <a:rPr lang="pt-BR" altLang="pt-BR" sz="1200" b="1" smtClean="0"/>
              <a:t>, </a:t>
            </a:r>
            <a:r>
              <a:rPr lang="pt-BR" altLang="pt-BR" sz="1200" smtClean="0"/>
              <a:t>M. F. </a:t>
            </a:r>
            <a:r>
              <a:rPr lang="pt-BR" altLang="pt-BR" sz="1200" b="1" smtClean="0"/>
              <a:t>Educar em tempos incertos</a:t>
            </a:r>
            <a:r>
              <a:rPr lang="pt-BR" altLang="pt-BR" sz="1200" b="1" i="1" smtClean="0"/>
              <a:t>. </a:t>
            </a:r>
            <a:r>
              <a:rPr lang="pt-BR" altLang="pt-BR" sz="1200" smtClean="0"/>
              <a:t>P. Alegre: Artmed, 2004.</a:t>
            </a:r>
          </a:p>
          <a:p>
            <a:r>
              <a:rPr lang="pt-BR" altLang="pt-BR" sz="1200" smtClean="0"/>
              <a:t>FAUNDEZ,</a:t>
            </a:r>
            <a:r>
              <a:rPr lang="pt-BR" altLang="pt-BR" sz="1200" b="1" smtClean="0"/>
              <a:t> </a:t>
            </a:r>
            <a:r>
              <a:rPr lang="pt-BR" altLang="pt-BR" sz="1200" smtClean="0"/>
              <a:t>A.</a:t>
            </a:r>
            <a:r>
              <a:rPr lang="pt-BR" altLang="pt-BR" sz="1200" b="1" smtClean="0"/>
              <a:t>Oralidade e escrita: experiências educacionais na África e na América Latina</a:t>
            </a:r>
            <a:r>
              <a:rPr lang="pt-BR" altLang="pt-BR" sz="1200" smtClean="0"/>
              <a:t> . RJ: Paz e Terra, 1989.</a:t>
            </a:r>
          </a:p>
          <a:p>
            <a:r>
              <a:rPr lang="pt-BR" altLang="pt-BR" sz="1200" smtClean="0"/>
              <a:t>FREIRE, Paulo. Pedagogia da Autonomia, saberes necessários à prática educativa. Rio de Janeiro: Editora Paz e Terr, 2015. </a:t>
            </a:r>
          </a:p>
          <a:p>
            <a:r>
              <a:rPr lang="pt-BR" altLang="pt-BR" sz="1200" smtClean="0"/>
              <a:t>HOFFMAN. Jussara. </a:t>
            </a:r>
            <a:r>
              <a:rPr lang="pt-BR" altLang="pt-BR" sz="1200" b="1" smtClean="0"/>
              <a:t>Avaliar para Promover. </a:t>
            </a:r>
            <a:r>
              <a:rPr lang="pt-BR" altLang="pt-BR" sz="1200" smtClean="0"/>
              <a:t>Porto Alegre: Editora Mediação, 2014</a:t>
            </a:r>
            <a:r>
              <a:rPr lang="pt-BR" altLang="pt-BR" sz="1200" b="1" smtClean="0"/>
              <a:t> </a:t>
            </a:r>
            <a:endParaRPr lang="pt-BR" altLang="pt-BR" sz="1200" smtClean="0"/>
          </a:p>
          <a:p>
            <a:endParaRPr lang="pt-BR" altLang="pt-BR" sz="1200" smtClean="0"/>
          </a:p>
          <a:p>
            <a:pPr>
              <a:buFont typeface="Arial" charset="0"/>
              <a:buNone/>
            </a:pPr>
            <a:endParaRPr lang="pt-BR" altLang="pt-BR" sz="1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836613"/>
            <a:ext cx="8785225" cy="5545137"/>
          </a:xfrm>
        </p:spPr>
        <p:txBody>
          <a:bodyPr/>
          <a:lstStyle/>
          <a:p>
            <a:r>
              <a:rPr lang="pt-BR" altLang="pt-BR" sz="1200" smtClean="0"/>
              <a:t>HOUAISS. Antônio. </a:t>
            </a:r>
            <a:r>
              <a:rPr lang="pt-BR" altLang="pt-BR" sz="1200" b="1" smtClean="0"/>
              <a:t>Dicionário Houaiss da Língua Portuguesa.</a:t>
            </a:r>
            <a:r>
              <a:rPr lang="pt-BR" altLang="pt-BR" sz="1200" smtClean="0"/>
              <a:t> São Paulo: Editora Objetiva, 2009.</a:t>
            </a:r>
          </a:p>
          <a:p>
            <a:r>
              <a:rPr lang="pt-BR" altLang="pt-BR" sz="1200" smtClean="0"/>
              <a:t>IMENES, Luiz Márcio.</a:t>
            </a:r>
            <a:r>
              <a:rPr lang="pt-BR" altLang="pt-BR" sz="1200" b="1" smtClean="0"/>
              <a:t>Vivendo a Matemática: Problemas Curiosos</a:t>
            </a:r>
            <a:r>
              <a:rPr lang="pt-BR" altLang="pt-BR" sz="1200" smtClean="0"/>
              <a:t>. Editora Scipione, 2001.</a:t>
            </a:r>
          </a:p>
          <a:p>
            <a:r>
              <a:rPr lang="pt-BR" altLang="pt-BR" sz="1200" smtClean="0"/>
              <a:t>KUENZER, Acácia  Zeneida. </a:t>
            </a:r>
            <a:r>
              <a:rPr lang="pt-BR" altLang="pt-BR" sz="1200" b="1" smtClean="0"/>
              <a:t>Ensino Médio: construindo uma proposta para os que vivem do trabalho.</a:t>
            </a:r>
            <a:r>
              <a:rPr lang="pt-BR" altLang="pt-BR" sz="1200" smtClean="0"/>
              <a:t> São Paulo: Cortez, 2000.</a:t>
            </a:r>
          </a:p>
          <a:p>
            <a:r>
              <a:rPr lang="pt-BR" altLang="pt-BR" sz="1200" smtClean="0"/>
              <a:t>LANNES, Rodrigo &amp; Lannes, Wagner. </a:t>
            </a:r>
            <a:r>
              <a:rPr lang="pt-BR" altLang="pt-BR" sz="1200" b="1" smtClean="0"/>
              <a:t>Matemática</a:t>
            </a:r>
            <a:r>
              <a:rPr lang="pt-BR" altLang="pt-BR" sz="1200" smtClean="0"/>
              <a:t>. Editora do Brasil, 2001.</a:t>
            </a:r>
          </a:p>
          <a:p>
            <a:r>
              <a:rPr lang="pt-BR" altLang="pt-BR" sz="1200" smtClean="0"/>
              <a:t>MARSCUSCHI. Luiz Antônio. </a:t>
            </a:r>
            <a:r>
              <a:rPr lang="pt-BR" altLang="pt-BR" sz="1200" b="1" smtClean="0"/>
              <a:t>Produção Textual, análise de gêneros e compreensão</a:t>
            </a:r>
            <a:r>
              <a:rPr lang="pt-BR" altLang="pt-BR" sz="1200" smtClean="0"/>
              <a:t>. São Paulo: Parábola, 2008.</a:t>
            </a:r>
          </a:p>
          <a:p>
            <a:r>
              <a:rPr lang="pt-BR" altLang="pt-BR" sz="1200" smtClean="0"/>
              <a:t>MOREIRA, A. F. E SILVA</a:t>
            </a:r>
            <a:r>
              <a:rPr lang="pt-BR" altLang="pt-BR" sz="1200" b="1" smtClean="0"/>
              <a:t>, </a:t>
            </a:r>
            <a:r>
              <a:rPr lang="pt-BR" altLang="pt-BR" sz="1200" smtClean="0"/>
              <a:t>T. T. (orgs.). </a:t>
            </a:r>
            <a:r>
              <a:rPr lang="pt-BR" altLang="pt-BR" sz="1200" b="1" smtClean="0"/>
              <a:t>Currículo, cultura e sociedade</a:t>
            </a:r>
            <a:r>
              <a:rPr lang="pt-BR" altLang="pt-BR" sz="1200" smtClean="0"/>
              <a:t>. SP: Cortez, 1999.</a:t>
            </a:r>
          </a:p>
          <a:p>
            <a:r>
              <a:rPr lang="pt-BR" altLang="pt-BR" sz="1200" smtClean="0"/>
              <a:t>NEVES, Lisandra Olinda Roberto. </a:t>
            </a:r>
            <a:r>
              <a:rPr lang="pt-BR" altLang="pt-BR" sz="1200" b="1" smtClean="0"/>
              <a:t>O Professor, sua formação e sua prática.</a:t>
            </a:r>
            <a:r>
              <a:rPr lang="pt-BR" altLang="pt-BR" sz="1200" smtClean="0"/>
              <a:t> Disponível em: www.centrorefeducacional.com.br/profprat.htm. Acesso em 16 de dez de 2006. </a:t>
            </a:r>
          </a:p>
          <a:p>
            <a:r>
              <a:rPr lang="pt-BR" altLang="pt-BR" sz="1200" smtClean="0"/>
              <a:t>NÓVOA, António. </a:t>
            </a:r>
            <a:r>
              <a:rPr lang="pt-BR" altLang="pt-BR" sz="1200" b="1" smtClean="0"/>
              <a:t>Professor se forma na escola.</a:t>
            </a:r>
            <a:r>
              <a:rPr lang="pt-BR" altLang="pt-BR" sz="1200" smtClean="0"/>
              <a:t> In: Nova Escola. Edição n. 142 (maio). São Paulo: Abril Cultural, 2002b.</a:t>
            </a:r>
          </a:p>
          <a:p>
            <a:r>
              <a:rPr lang="pt-BR" altLang="pt-BR" sz="1200" smtClean="0"/>
              <a:t>OLIVEIRA, João Batista Araujo e Oliveira, Clifton Chadwick. </a:t>
            </a:r>
            <a:r>
              <a:rPr lang="pt-BR" altLang="pt-BR" sz="1200" b="1" smtClean="0"/>
              <a:t>Aprender e ensinar.</a:t>
            </a:r>
            <a:r>
              <a:rPr lang="pt-BR" altLang="pt-BR" sz="1200" smtClean="0"/>
              <a:t> 9ª ed. Belo Horizonte: Instituto Alfa e Beto. 2008.</a:t>
            </a:r>
          </a:p>
          <a:p>
            <a:r>
              <a:rPr lang="pt-BR" altLang="pt-BR" sz="1200" smtClean="0"/>
              <a:t>SOUZA Solange Jobim e.</a:t>
            </a:r>
            <a:r>
              <a:rPr lang="pt-BR" altLang="pt-BR" sz="1200" b="1" smtClean="0"/>
              <a:t> Infância e linguagem Bakhtin, Vygotsky e Benjamin. </a:t>
            </a:r>
            <a:r>
              <a:rPr lang="pt-BR" altLang="pt-BR" sz="1200" smtClean="0"/>
              <a:t>São Paulo: Papirus, 1ª reimpressão 2012. </a:t>
            </a:r>
          </a:p>
          <a:p>
            <a:r>
              <a:rPr lang="pt-BR" altLang="pt-BR" sz="1200" smtClean="0"/>
              <a:t>VIGOTSKI, Lev Semenovch.</a:t>
            </a:r>
            <a:r>
              <a:rPr lang="pt-BR" altLang="pt-BR" sz="1200" b="1" smtClean="0"/>
              <a:t>A Formação Social da Mente: O desenvolvimento dos processos psicológicos superiores. </a:t>
            </a:r>
            <a:r>
              <a:rPr lang="pt-BR" altLang="pt-BR" sz="1200" smtClean="0"/>
              <a:t>São Paulo: Martins Fontes, 7ª edição, 2007.</a:t>
            </a:r>
          </a:p>
          <a:p>
            <a:r>
              <a:rPr lang="pt-BR" altLang="pt-BR" sz="1200" smtClean="0"/>
              <a:t>CONSELHO ESTADUAL DE EDUCAÇÃO. Deliberação CEE/MS n. 9191, de 26 de novembro de 2009 e suas alterações.</a:t>
            </a:r>
          </a:p>
          <a:p>
            <a:r>
              <a:rPr lang="pt-BR" altLang="pt-BR" sz="1200" smtClean="0"/>
              <a:t>_____________. Deliberação CEE/MS n. 7828/2005.</a:t>
            </a:r>
          </a:p>
          <a:p>
            <a:r>
              <a:rPr lang="pt-PT" altLang="pt-BR" sz="1200" smtClean="0"/>
              <a:t>_____________.“Encontro Estadual: A Realidade, os Desafios e as Recomendações da Educação de Jovens e Adultos em Mato Grosso do Sul". Campo Grande/MS, 31/03/2008.</a:t>
            </a:r>
            <a:endParaRPr lang="pt-BR" altLang="pt-BR" sz="1200" smtClean="0"/>
          </a:p>
          <a:p>
            <a:r>
              <a:rPr lang="pt-BR" altLang="pt-BR" sz="1200" smtClean="0"/>
              <a:t> </a:t>
            </a:r>
          </a:p>
          <a:p>
            <a:r>
              <a:rPr lang="pt-BR" altLang="pt-BR" sz="1200" smtClean="0"/>
              <a:t>VI CONFITEA. Documento Base Nacional Preparatória – “Brasil: educação e aprendizagens de jovens e adultos ao longo da vida”. Brasília, maio de 2008.</a:t>
            </a:r>
          </a:p>
          <a:p>
            <a:r>
              <a:rPr lang="pt-BR" altLang="pt-BR" sz="1200" smtClean="0"/>
              <a:t> </a:t>
            </a:r>
          </a:p>
          <a:p>
            <a:r>
              <a:rPr lang="pt-BR" altLang="pt-BR" sz="1200" smtClean="0"/>
              <a:t>CONSELHO NACIONAL DE EDUCAÇÃO. Resolução n. 07, de 14 de dezembro de 2010.  </a:t>
            </a:r>
          </a:p>
          <a:p>
            <a:r>
              <a:rPr lang="pt-BR" altLang="pt-BR" sz="1200" smtClean="0"/>
              <a:t>______________. Parecer CNE/CEB n. 11/2010</a:t>
            </a:r>
          </a:p>
          <a:p>
            <a:pPr>
              <a:buFont typeface="Arial" charset="0"/>
              <a:buNone/>
            </a:pPr>
            <a:endParaRPr lang="pt-BR" altLang="pt-BR" sz="1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aixaDeTexto 1"/>
          <p:cNvSpPr txBox="1">
            <a:spLocks noChangeArrowheads="1"/>
          </p:cNvSpPr>
          <p:nvPr/>
        </p:nvSpPr>
        <p:spPr bwMode="auto">
          <a:xfrm>
            <a:off x="539750" y="908050"/>
            <a:ext cx="813752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pt-BR" sz="1800" dirty="0" smtClean="0">
              <a:solidFill>
                <a:prstClr val="black"/>
              </a:solidFill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800" dirty="0" smtClean="0">
                <a:solidFill>
                  <a:prstClr val="black"/>
                </a:solidFill>
                <a:cs typeface="+mn-cs"/>
              </a:rPr>
              <a:t>[...] Mire e veja: o mais importante e bonito, do mundo, isto é: que as pessoas não estão sempre iguais, ainda não foram terminadas- mas que elas vão sempre mudando. Afinam ou desafinam.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800" dirty="0" smtClean="0">
                <a:solidFill>
                  <a:prstClr val="black"/>
                </a:solidFill>
                <a:cs typeface="+mn-cs"/>
              </a:rPr>
              <a:t>Verdade maior.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8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altLang="pt-BR" sz="2800" dirty="0">
                <a:solidFill>
                  <a:prstClr val="black"/>
                </a:solidFill>
                <a:cs typeface="+mn-cs"/>
              </a:rPr>
              <a:t>É</a:t>
            </a:r>
            <a:r>
              <a:rPr lang="pt-BR" altLang="pt-BR" sz="2800" dirty="0" smtClean="0">
                <a:solidFill>
                  <a:prstClr val="black"/>
                </a:solidFill>
                <a:cs typeface="+mn-cs"/>
              </a:rPr>
              <a:t> o que a vida me ensina.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pt-BR" sz="2800" dirty="0" smtClean="0">
              <a:solidFill>
                <a:prstClr val="black"/>
              </a:solidFill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pt-BR" sz="2800" dirty="0">
              <a:solidFill>
                <a:prstClr val="black"/>
              </a:solidFill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800" dirty="0" smtClean="0">
                <a:solidFill>
                  <a:prstClr val="black"/>
                </a:solidFill>
                <a:cs typeface="+mn-cs"/>
              </a:rPr>
              <a:t>João Guimarães Rosa: Grande Sertão: Veredas</a:t>
            </a:r>
            <a:endParaRPr lang="pt-BR" altLang="pt-BR" sz="1800" dirty="0" smtClean="0">
              <a:solidFill>
                <a:prstClr val="black"/>
              </a:solidFill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pt-BR" sz="1800" dirty="0" smtClean="0">
              <a:solidFill>
                <a:prstClr val="black"/>
              </a:solidFill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pt-BR" sz="1800" dirty="0" smtClean="0">
              <a:solidFill>
                <a:prstClr val="black"/>
              </a:solidFill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800" i="1" dirty="0" smtClean="0">
                <a:solidFill>
                  <a:prstClr val="black"/>
                </a:solidFill>
                <a:cs typeface="+mn-cs"/>
              </a:rPr>
              <a:t>Obrigada à Todos!!!</a:t>
            </a:r>
            <a:r>
              <a:rPr lang="pt-BR" altLang="pt-BR" sz="1800" dirty="0" smtClean="0">
                <a:solidFill>
                  <a:prstClr val="black"/>
                </a:solidFill>
                <a:cs typeface="+mn-cs"/>
              </a:rPr>
              <a:t/>
            </a:r>
            <a:br>
              <a:rPr lang="pt-BR" altLang="pt-BR" sz="1800" dirty="0" smtClean="0">
                <a:solidFill>
                  <a:prstClr val="black"/>
                </a:solidFill>
                <a:cs typeface="+mn-cs"/>
              </a:rPr>
            </a:br>
            <a:r>
              <a:rPr lang="pt-BR" altLang="pt-BR" sz="1800" dirty="0" smtClean="0">
                <a:solidFill>
                  <a:prstClr val="black"/>
                </a:solidFill>
                <a:cs typeface="+mn-cs"/>
              </a:rPr>
              <a:t/>
            </a:r>
            <a:br>
              <a:rPr lang="pt-BR" altLang="pt-BR" sz="1800" dirty="0" smtClean="0">
                <a:solidFill>
                  <a:prstClr val="black"/>
                </a:solidFill>
                <a:cs typeface="+mn-cs"/>
              </a:rPr>
            </a:br>
            <a:endParaRPr lang="pt-BR" altLang="pt-BR" sz="1800" dirty="0" smtClean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1871662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ATENDIMENTO ESCOLAR AO JOVEM DE 15 A 17 ANOS NA REDE ESTADUAL DE ENSINO DE MATO GROSSO DO SUL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9" name="Picture 6" descr="http://comps.canstockphoto.com.br/can-stock-photo_csp20416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644900"/>
            <a:ext cx="316865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611188" y="549275"/>
            <a:ext cx="7920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DISTRIBUIÇÃO DE ESTUDANTES DO ENSINO FUNDAMENTAL  POR FAIXA ETÁRIA – SED/2015</a:t>
            </a:r>
          </a:p>
        </p:txBody>
      </p:sp>
      <p:graphicFrame>
        <p:nvGraphicFramePr>
          <p:cNvPr id="4" name="Gráfico 3"/>
          <p:cNvGraphicFramePr/>
          <p:nvPr/>
        </p:nvGraphicFramePr>
        <p:xfrm>
          <a:off x="611560" y="1340768"/>
          <a:ext cx="784887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187450" y="5013325"/>
          <a:ext cx="6264275" cy="360364"/>
        </p:xfrm>
        <a:graphic>
          <a:graphicData uri="http://schemas.openxmlformats.org/drawingml/2006/table">
            <a:tbl>
              <a:tblPr/>
              <a:tblGrid>
                <a:gridCol w="6264275"/>
              </a:tblGrid>
              <a:tr h="180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latin typeface="Times New Roman"/>
                          <a:ea typeface="Calibri"/>
                          <a:cs typeface="Times New Roman"/>
                        </a:rPr>
                        <a:t>Fonte:D</a:t>
                      </a:r>
                      <a:r>
                        <a:rPr lang="pt-BR" sz="7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ados referentes a contagem de matrículas Em Curso dos estudantes da REE na escola mais recente que ele está estudando</a:t>
                      </a:r>
                      <a:endParaRPr lang="pt-B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67" marR="302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0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Fonte: SGDE - Data de Emissão: 25/02/2015.</a:t>
                      </a:r>
                      <a:endParaRPr lang="pt-B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67" marR="3026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5848" name="Retângulo 5"/>
          <p:cNvSpPr>
            <a:spLocks noChangeArrowheads="1"/>
          </p:cNvSpPr>
          <p:nvPr/>
        </p:nvSpPr>
        <p:spPr bwMode="auto">
          <a:xfrm>
            <a:off x="395288" y="5516563"/>
            <a:ext cx="8640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1400">
                <a:solidFill>
                  <a:srgbClr val="000000"/>
                </a:solidFill>
              </a:rPr>
              <a:t>...há um contingente juvenil na escola a demandar ações imediatas e a escola é um fator decisivo para uma melhor mobilidade social para esses jovens que lá estão.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825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...propor políticas e delinear ações para o atendimento aos jovens na faixa etária de 15 a 17 anos que deveriam estar matriculados no Ensino Médio.</a:t>
            </a:r>
            <a:b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Espaço Reservado para Conteúdo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2276475"/>
            <a:ext cx="3484563" cy="3951288"/>
          </a:xfrm>
        </p:spPr>
      </p:pic>
      <p:pic>
        <p:nvPicPr>
          <p:cNvPr id="36868" name="Espaço Reservado para Conteúdo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2205038"/>
            <a:ext cx="2954338" cy="395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3394</TotalTime>
  <Words>2309</Words>
  <Application>Microsoft Office PowerPoint</Application>
  <PresentationFormat>Apresentação na tela (4:3)</PresentationFormat>
  <Paragraphs>238</Paragraphs>
  <Slides>63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63</vt:i4>
      </vt:variant>
    </vt:vector>
  </HeadingPairs>
  <TitlesOfParts>
    <vt:vector size="71" baseType="lpstr">
      <vt:lpstr>Arial</vt:lpstr>
      <vt:lpstr>Calibri</vt:lpstr>
      <vt:lpstr>Times New Roman</vt:lpstr>
      <vt:lpstr>Aparajita</vt:lpstr>
      <vt:lpstr>Wingdings</vt:lpstr>
      <vt:lpstr>Tema do Office</vt:lpstr>
      <vt:lpstr>1_Tema do Office</vt:lpstr>
      <vt:lpstr>6_Tema do Office</vt:lpstr>
      <vt:lpstr>Slide 1</vt:lpstr>
      <vt:lpstr>Slide 2</vt:lpstr>
      <vt:lpstr>Constituição Federal de 1988</vt:lpstr>
      <vt:lpstr>LEI DE DIRETRIZES E BASES DA EDUCAÇÃO – LDB (Lei n. 9394 de 20/12/96)</vt:lpstr>
      <vt:lpstr>Slide 5</vt:lpstr>
      <vt:lpstr>Slide 6</vt:lpstr>
      <vt:lpstr>Slide 7</vt:lpstr>
      <vt:lpstr>Slide 8</vt:lpstr>
      <vt:lpstr>...propor políticas e delinear ações para o atendimento aos jovens na faixa etária de 15 a 17 anos que deveriam estar matriculados no Ensino Médio. </vt:lpstr>
      <vt:lpstr>Slide 10</vt:lpstr>
      <vt:lpstr>Slide 11</vt:lpstr>
      <vt:lpstr>Slide 12</vt:lpstr>
      <vt:lpstr>  O Curso AJA-MS - Avanço do Jovem na Aprendizagem em Mato Grosso do Sul está organizado em blocos de aprendizagem:  </vt:lpstr>
      <vt:lpstr>Slide 14</vt:lpstr>
      <vt:lpstr>Slide 15</vt:lpstr>
      <vt:lpstr>Organização curricular</vt:lpstr>
      <vt:lpstr>Informações</vt:lpstr>
      <vt:lpstr>Slide 18</vt:lpstr>
      <vt:lpstr>Slide 19</vt:lpstr>
      <vt:lpstr> O trabalho com jovens estudantes de 15 a 17 anos, remete-nos não só para além do ato significativo de pensar, mas ao resgate de sua memória para que ela possa ser (re)construída no presente.   </vt:lpstr>
      <vt:lpstr>Slide 21</vt:lpstr>
      <vt:lpstr>Slide 22</vt:lpstr>
      <vt:lpstr>Slide 23</vt:lpstr>
      <vt:lpstr>ROTEIRO RECOMENDADO PARA ELABORAÇÃO DO PLANO DE AÇÃO</vt:lpstr>
      <vt:lpstr>Slide 25</vt:lpstr>
      <vt:lpstr>Mudança de postura na escola</vt:lpstr>
      <vt:lpstr>Slide 27</vt:lpstr>
      <vt:lpstr>PROCESSO AVALIATIVO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Referência</vt:lpstr>
      <vt:lpstr>Slide 62</vt:lpstr>
      <vt:lpstr>Slide 63</vt:lpstr>
    </vt:vector>
  </TitlesOfParts>
  <Company>SED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fbaptista</dc:creator>
  <cp:lastModifiedBy>eprado</cp:lastModifiedBy>
  <cp:revision>363</cp:revision>
  <dcterms:created xsi:type="dcterms:W3CDTF">2015-02-04T11:39:51Z</dcterms:created>
  <dcterms:modified xsi:type="dcterms:W3CDTF">2016-03-03T13:46:38Z</dcterms:modified>
</cp:coreProperties>
</file>