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65" r:id="rId4"/>
    <p:sldId id="367" r:id="rId5"/>
    <p:sldId id="368" r:id="rId6"/>
    <p:sldId id="370" r:id="rId7"/>
    <p:sldId id="371" r:id="rId8"/>
    <p:sldId id="372" r:id="rId9"/>
    <p:sldId id="373" r:id="rId10"/>
    <p:sldId id="358" r:id="rId11"/>
    <p:sldId id="357" r:id="rId12"/>
    <p:sldId id="362" r:id="rId13"/>
    <p:sldId id="364" r:id="rId14"/>
    <p:sldId id="375" r:id="rId15"/>
    <p:sldId id="359" r:id="rId16"/>
    <p:sldId id="360" r:id="rId17"/>
    <p:sldId id="356" r:id="rId18"/>
    <p:sldId id="377" r:id="rId19"/>
    <p:sldId id="378" r:id="rId20"/>
    <p:sldId id="379" r:id="rId21"/>
    <p:sldId id="381" r:id="rId22"/>
    <p:sldId id="382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965" autoAdjust="0"/>
  </p:normalViewPr>
  <p:slideViewPr>
    <p:cSldViewPr>
      <p:cViewPr>
        <p:scale>
          <a:sx n="70" d="100"/>
          <a:sy n="70" d="100"/>
        </p:scale>
        <p:origin x="-137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2BE15-47FB-4410-B241-F89AAE529505}" type="doc">
      <dgm:prSet loTypeId="urn:microsoft.com/office/officeart/2005/8/layout/cycle3" loCatId="cycle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928E103D-BC0F-4FDC-9BAD-BECBACF491C4}">
      <dgm:prSet phldrT="[Texto]" custT="1"/>
      <dgm:spPr/>
      <dgm:t>
        <a:bodyPr/>
        <a:lstStyle/>
        <a:p>
          <a:pPr algn="l"/>
          <a:r>
            <a:rPr lang="pt-BR" sz="2400" b="1" dirty="0" smtClean="0">
              <a:latin typeface="Calibri" pitchFamily="34" charset="0"/>
            </a:rPr>
            <a:t>Matriz</a:t>
          </a:r>
          <a:endParaRPr lang="pt-BR" sz="2400" b="1" dirty="0">
            <a:latin typeface="Calibri" pitchFamily="34" charset="0"/>
          </a:endParaRPr>
        </a:p>
      </dgm:t>
    </dgm:pt>
    <dgm:pt modelId="{76C04746-1C80-4F93-A01E-0818D157B3C8}" type="parTrans" cxnId="{5E188C0C-F584-4E72-8852-BD66B3389CC6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F14F6A33-7733-4678-8D0A-44DF91586A22}" type="sibTrans" cxnId="{5E188C0C-F584-4E72-8852-BD66B3389CC6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E4AA06AF-4615-43F4-A36C-476558EBFF3A}">
      <dgm:prSet phldrT="[Texto]" custT="1"/>
      <dgm:spPr/>
      <dgm:t>
        <a:bodyPr/>
        <a:lstStyle/>
        <a:p>
          <a:pPr algn="just"/>
          <a:r>
            <a:rPr lang="pt-BR" sz="1600" b="1" dirty="0" smtClean="0">
              <a:latin typeface="Calibri" pitchFamily="34" charset="0"/>
            </a:rPr>
            <a:t>Agrupa as habilidades passíveis de avaliação em um teste de proficiência.</a:t>
          </a:r>
          <a:endParaRPr lang="pt-BR" sz="1600" b="1" dirty="0">
            <a:latin typeface="Calibri" pitchFamily="34" charset="0"/>
          </a:endParaRPr>
        </a:p>
      </dgm:t>
    </dgm:pt>
    <dgm:pt modelId="{45AB8FC0-9678-4AA4-A525-6AF906549C3E}" type="parTrans" cxnId="{7D5A50C7-AADC-475C-803D-C8FAA39CF623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E3ADEEBA-9901-43DC-95EC-0C9C9F5C4387}" type="sibTrans" cxnId="{7D5A50C7-AADC-475C-803D-C8FAA39CF623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BCCB1694-37B8-463E-BD21-7165C4AB68BB}">
      <dgm:prSet phldrT="[Texto]" custT="1"/>
      <dgm:spPr/>
      <dgm:t>
        <a:bodyPr/>
        <a:lstStyle/>
        <a:p>
          <a:pPr algn="l"/>
          <a:r>
            <a:rPr lang="pt-BR" sz="2000" b="1" dirty="0" smtClean="0">
              <a:latin typeface="Calibri" pitchFamily="34" charset="0"/>
            </a:rPr>
            <a:t>Tema /  Tópico</a:t>
          </a:r>
          <a:endParaRPr lang="pt-BR" sz="2000" b="1" dirty="0">
            <a:latin typeface="Calibri" pitchFamily="34" charset="0"/>
          </a:endParaRPr>
        </a:p>
      </dgm:t>
    </dgm:pt>
    <dgm:pt modelId="{B020DCB3-50CB-4810-8476-4319A1D72E0A}" type="parTrans" cxnId="{7383161F-961E-4898-9A5F-DE3E14E20A43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046FFD97-16A6-4E00-93DC-1720389970FB}" type="sibTrans" cxnId="{7383161F-961E-4898-9A5F-DE3E14E20A43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18C04EB4-6D4A-4699-ACC1-64D35B993BA5}">
      <dgm:prSet phldrT="[Texto]" custT="1"/>
      <dgm:spPr/>
      <dgm:t>
        <a:bodyPr/>
        <a:lstStyle/>
        <a:p>
          <a:pPr algn="just"/>
          <a:r>
            <a:rPr lang="pt-BR" sz="1600" b="1" dirty="0" smtClean="0">
              <a:latin typeface="Calibri" pitchFamily="34" charset="0"/>
            </a:rPr>
            <a:t>Representa uma subdivisão de acordo com o conteúdo, competências de área e habilidades.</a:t>
          </a:r>
          <a:endParaRPr lang="pt-BR" sz="1600" b="1" dirty="0">
            <a:latin typeface="Calibri" pitchFamily="34" charset="0"/>
          </a:endParaRPr>
        </a:p>
      </dgm:t>
    </dgm:pt>
    <dgm:pt modelId="{741E8A28-4701-4427-971D-13E37EDF99F9}" type="parTrans" cxnId="{BF90C38D-1B1B-45FD-AF98-D4377741187E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F037D726-90DC-4598-ABB8-EA4A3C3E3BF0}" type="sibTrans" cxnId="{BF90C38D-1B1B-45FD-AF98-D4377741187E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8DD817B0-D1F0-4AEF-9CC0-844087E8172C}">
      <dgm:prSet phldrT="[Texto]" custT="1"/>
      <dgm:spPr/>
      <dgm:t>
        <a:bodyPr/>
        <a:lstStyle/>
        <a:p>
          <a:pPr algn="l"/>
          <a:r>
            <a:rPr lang="pt-BR" sz="1800" b="1" dirty="0" smtClean="0">
              <a:latin typeface="Calibri" pitchFamily="34" charset="0"/>
            </a:rPr>
            <a:t>Descritor</a:t>
          </a:r>
          <a:endParaRPr lang="pt-BR" sz="1800" b="1" dirty="0">
            <a:latin typeface="Calibri" pitchFamily="34" charset="0"/>
          </a:endParaRPr>
        </a:p>
      </dgm:t>
    </dgm:pt>
    <dgm:pt modelId="{667A933E-C4C6-43FD-8FF0-592CE200656C}" type="parTrans" cxnId="{658B5AB3-4157-4A8C-95F1-6D657F9370C4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3B665612-AE06-469F-9619-0427D73DCB42}" type="sibTrans" cxnId="{658B5AB3-4157-4A8C-95F1-6D657F9370C4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FE4D1528-F190-4F0B-981D-56EAED2B35D0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600" b="1" dirty="0" smtClean="0">
              <a:latin typeface="Calibri" pitchFamily="34" charset="0"/>
            </a:rPr>
            <a:t> Descreve cada uma das habilidades da Matriz .</a:t>
          </a:r>
        </a:p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000" dirty="0">
            <a:latin typeface="Calibri" pitchFamily="34" charset="0"/>
          </a:endParaRPr>
        </a:p>
      </dgm:t>
    </dgm:pt>
    <dgm:pt modelId="{46B48375-3401-42B3-95BC-39921DF1ACDE}" type="parTrans" cxnId="{F5647230-99B1-4761-BD27-707194CD3F68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1615BF7E-75D0-4DBB-9B97-E3452C8FB913}" type="sibTrans" cxnId="{F5647230-99B1-4761-BD27-707194CD3F68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5DBC29AA-EF3B-4F7F-97BF-03CF5ED786DB}">
      <dgm:prSet phldrT="[Texto]" custT="1"/>
      <dgm:spPr/>
      <dgm:t>
        <a:bodyPr/>
        <a:lstStyle/>
        <a:p>
          <a:pPr algn="l"/>
          <a:r>
            <a:rPr lang="pt-BR" sz="2800" b="1" dirty="0" smtClean="0">
              <a:latin typeface="Calibri" pitchFamily="34" charset="0"/>
            </a:rPr>
            <a:t>Item</a:t>
          </a:r>
          <a:endParaRPr lang="pt-BR" sz="2800" b="1" dirty="0">
            <a:latin typeface="Calibri" pitchFamily="34" charset="0"/>
          </a:endParaRPr>
        </a:p>
      </dgm:t>
    </dgm:pt>
    <dgm:pt modelId="{6591A055-996A-4C95-AEEF-6161CD8A077C}" type="parTrans" cxnId="{EB152E1F-AA1F-4ED1-9723-E5BF5BC5EF11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59E3831B-FA2E-4C3F-BB7D-DE157C020D26}" type="sibTrans" cxnId="{EB152E1F-AA1F-4ED1-9723-E5BF5BC5EF11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F8FA0386-8666-40E3-92C1-36B1258ABBBB}">
      <dgm:prSet phldrT="[Texto]" custT="1"/>
      <dgm:spPr/>
      <dgm:t>
        <a:bodyPr/>
        <a:lstStyle/>
        <a:p>
          <a:pPr algn="just"/>
          <a:r>
            <a:rPr lang="pt-BR" sz="1600" b="1" dirty="0" smtClean="0">
              <a:latin typeface="Calibri" pitchFamily="34" charset="0"/>
            </a:rPr>
            <a:t>Avalia apenas uma única habilidade.</a:t>
          </a:r>
          <a:endParaRPr lang="pt-BR" sz="1600" b="1" dirty="0">
            <a:latin typeface="Calibri" pitchFamily="34" charset="0"/>
          </a:endParaRPr>
        </a:p>
      </dgm:t>
    </dgm:pt>
    <dgm:pt modelId="{3AE7ED55-AD47-49D2-8CEF-CEC54389B5A4}" type="parTrans" cxnId="{8A94FE97-3701-4478-AE8A-7209A52CE405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AABFE02D-0FC9-454C-95F7-224D6E5B5C7B}" type="sibTrans" cxnId="{8A94FE97-3701-4478-AE8A-7209A52CE405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47AE635D-AA73-4E48-BB14-E16D4B458543}" type="pres">
      <dgm:prSet presAssocID="{71F2BE15-47FB-4410-B241-F89AAE5295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D87DCD4-5BF1-405E-ABD9-D88C4C618E30}" type="pres">
      <dgm:prSet presAssocID="{71F2BE15-47FB-4410-B241-F89AAE529505}" presName="cycle" presStyleCnt="0"/>
      <dgm:spPr/>
      <dgm:t>
        <a:bodyPr/>
        <a:lstStyle/>
        <a:p>
          <a:endParaRPr lang="pt-BR"/>
        </a:p>
      </dgm:t>
    </dgm:pt>
    <dgm:pt modelId="{30F5F1CF-3F1C-4009-8368-9D064BD5119D}" type="pres">
      <dgm:prSet presAssocID="{928E103D-BC0F-4FDC-9BAD-BECBACF491C4}" presName="nodeFirstNode" presStyleLbl="node1" presStyleIdx="0" presStyleCnt="4" custRadScaleRad="104292" custRadScaleInc="9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61B93A-5491-4B7A-B0E7-22EA70E663E1}" type="pres">
      <dgm:prSet presAssocID="{F14F6A33-7733-4678-8D0A-44DF91586A22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3167B3B4-8BD9-4E80-846D-72870CC56D5D}" type="pres">
      <dgm:prSet presAssocID="{BCCB1694-37B8-463E-BD21-7165C4AB68BB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B29A98-A772-4513-AE40-7AFBA72FC060}" type="pres">
      <dgm:prSet presAssocID="{8DD817B0-D1F0-4AEF-9CC0-844087E8172C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25D163-0372-40BD-A541-F727D74D8950}" type="pres">
      <dgm:prSet presAssocID="{5DBC29AA-EF3B-4F7F-97BF-03CF5ED786DB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D5A50C7-AADC-475C-803D-C8FAA39CF623}" srcId="{928E103D-BC0F-4FDC-9BAD-BECBACF491C4}" destId="{E4AA06AF-4615-43F4-A36C-476558EBFF3A}" srcOrd="0" destOrd="0" parTransId="{45AB8FC0-9678-4AA4-A525-6AF906549C3E}" sibTransId="{E3ADEEBA-9901-43DC-95EC-0C9C9F5C4387}"/>
    <dgm:cxn modelId="{CE3074A9-2771-4668-A1CC-5092D5C01FCB}" type="presOf" srcId="{928E103D-BC0F-4FDC-9BAD-BECBACF491C4}" destId="{30F5F1CF-3F1C-4009-8368-9D064BD5119D}" srcOrd="0" destOrd="0" presId="urn:microsoft.com/office/officeart/2005/8/layout/cycle3"/>
    <dgm:cxn modelId="{BF90C38D-1B1B-45FD-AF98-D4377741187E}" srcId="{BCCB1694-37B8-463E-BD21-7165C4AB68BB}" destId="{18C04EB4-6D4A-4699-ACC1-64D35B993BA5}" srcOrd="0" destOrd="0" parTransId="{741E8A28-4701-4427-971D-13E37EDF99F9}" sibTransId="{F037D726-90DC-4598-ABB8-EA4A3C3E3BF0}"/>
    <dgm:cxn modelId="{FFD31918-068C-4E64-9BD1-9859BE5655DA}" type="presOf" srcId="{5DBC29AA-EF3B-4F7F-97BF-03CF5ED786DB}" destId="{2225D163-0372-40BD-A541-F727D74D8950}" srcOrd="0" destOrd="0" presId="urn:microsoft.com/office/officeart/2005/8/layout/cycle3"/>
    <dgm:cxn modelId="{E9F333CF-045E-4CC0-997A-3C8B7ED59215}" type="presOf" srcId="{FE4D1528-F190-4F0B-981D-56EAED2B35D0}" destId="{6DB29A98-A772-4513-AE40-7AFBA72FC060}" srcOrd="0" destOrd="1" presId="urn:microsoft.com/office/officeart/2005/8/layout/cycle3"/>
    <dgm:cxn modelId="{742D9BEC-78DE-495B-B1E6-E274C7C6E286}" type="presOf" srcId="{F8FA0386-8666-40E3-92C1-36B1258ABBBB}" destId="{2225D163-0372-40BD-A541-F727D74D8950}" srcOrd="0" destOrd="1" presId="urn:microsoft.com/office/officeart/2005/8/layout/cycle3"/>
    <dgm:cxn modelId="{4FEE7886-D782-47D6-AA4B-8D0E492E0B34}" type="presOf" srcId="{BCCB1694-37B8-463E-BD21-7165C4AB68BB}" destId="{3167B3B4-8BD9-4E80-846D-72870CC56D5D}" srcOrd="0" destOrd="0" presId="urn:microsoft.com/office/officeart/2005/8/layout/cycle3"/>
    <dgm:cxn modelId="{EB152E1F-AA1F-4ED1-9723-E5BF5BC5EF11}" srcId="{71F2BE15-47FB-4410-B241-F89AAE529505}" destId="{5DBC29AA-EF3B-4F7F-97BF-03CF5ED786DB}" srcOrd="3" destOrd="0" parTransId="{6591A055-996A-4C95-AEEF-6161CD8A077C}" sibTransId="{59E3831B-FA2E-4C3F-BB7D-DE157C020D26}"/>
    <dgm:cxn modelId="{658B5AB3-4157-4A8C-95F1-6D657F9370C4}" srcId="{71F2BE15-47FB-4410-B241-F89AAE529505}" destId="{8DD817B0-D1F0-4AEF-9CC0-844087E8172C}" srcOrd="2" destOrd="0" parTransId="{667A933E-C4C6-43FD-8FF0-592CE200656C}" sibTransId="{3B665612-AE06-469F-9619-0427D73DCB42}"/>
    <dgm:cxn modelId="{7383161F-961E-4898-9A5F-DE3E14E20A43}" srcId="{71F2BE15-47FB-4410-B241-F89AAE529505}" destId="{BCCB1694-37B8-463E-BD21-7165C4AB68BB}" srcOrd="1" destOrd="0" parTransId="{B020DCB3-50CB-4810-8476-4319A1D72E0A}" sibTransId="{046FFD97-16A6-4E00-93DC-1720389970FB}"/>
    <dgm:cxn modelId="{5E188C0C-F584-4E72-8852-BD66B3389CC6}" srcId="{71F2BE15-47FB-4410-B241-F89AAE529505}" destId="{928E103D-BC0F-4FDC-9BAD-BECBACF491C4}" srcOrd="0" destOrd="0" parTransId="{76C04746-1C80-4F93-A01E-0818D157B3C8}" sibTransId="{F14F6A33-7733-4678-8D0A-44DF91586A22}"/>
    <dgm:cxn modelId="{2091D2CB-F172-4535-A669-63AE0018CAAB}" type="presOf" srcId="{F14F6A33-7733-4678-8D0A-44DF91586A22}" destId="{EC61B93A-5491-4B7A-B0E7-22EA70E663E1}" srcOrd="0" destOrd="0" presId="urn:microsoft.com/office/officeart/2005/8/layout/cycle3"/>
    <dgm:cxn modelId="{0A355CFF-D4A9-49EF-BEE0-1F3321BB05D0}" type="presOf" srcId="{18C04EB4-6D4A-4699-ACC1-64D35B993BA5}" destId="{3167B3B4-8BD9-4E80-846D-72870CC56D5D}" srcOrd="0" destOrd="1" presId="urn:microsoft.com/office/officeart/2005/8/layout/cycle3"/>
    <dgm:cxn modelId="{8A94FE97-3701-4478-AE8A-7209A52CE405}" srcId="{5DBC29AA-EF3B-4F7F-97BF-03CF5ED786DB}" destId="{F8FA0386-8666-40E3-92C1-36B1258ABBBB}" srcOrd="0" destOrd="0" parTransId="{3AE7ED55-AD47-49D2-8CEF-CEC54389B5A4}" sibTransId="{AABFE02D-0FC9-454C-95F7-224D6E5B5C7B}"/>
    <dgm:cxn modelId="{F5647230-99B1-4761-BD27-707194CD3F68}" srcId="{8DD817B0-D1F0-4AEF-9CC0-844087E8172C}" destId="{FE4D1528-F190-4F0B-981D-56EAED2B35D0}" srcOrd="0" destOrd="0" parTransId="{46B48375-3401-42B3-95BC-39921DF1ACDE}" sibTransId="{1615BF7E-75D0-4DBB-9B97-E3452C8FB913}"/>
    <dgm:cxn modelId="{955A044A-31FB-400C-96C7-8BFE2CE63B85}" type="presOf" srcId="{E4AA06AF-4615-43F4-A36C-476558EBFF3A}" destId="{30F5F1CF-3F1C-4009-8368-9D064BD5119D}" srcOrd="0" destOrd="1" presId="urn:microsoft.com/office/officeart/2005/8/layout/cycle3"/>
    <dgm:cxn modelId="{B0F7C588-EFE1-49B4-80B2-812CD2DC076F}" type="presOf" srcId="{8DD817B0-D1F0-4AEF-9CC0-844087E8172C}" destId="{6DB29A98-A772-4513-AE40-7AFBA72FC060}" srcOrd="0" destOrd="0" presId="urn:microsoft.com/office/officeart/2005/8/layout/cycle3"/>
    <dgm:cxn modelId="{5FE60AE8-EB96-491B-A724-7FAEEFF58D7A}" type="presOf" srcId="{71F2BE15-47FB-4410-B241-F89AAE529505}" destId="{47AE635D-AA73-4E48-BB14-E16D4B458543}" srcOrd="0" destOrd="0" presId="urn:microsoft.com/office/officeart/2005/8/layout/cycle3"/>
    <dgm:cxn modelId="{9E15E54A-BB3E-4659-861D-A0F5659DE5EA}" type="presParOf" srcId="{47AE635D-AA73-4E48-BB14-E16D4B458543}" destId="{3D87DCD4-5BF1-405E-ABD9-D88C4C618E30}" srcOrd="0" destOrd="0" presId="urn:microsoft.com/office/officeart/2005/8/layout/cycle3"/>
    <dgm:cxn modelId="{90CA1DAE-A263-49D1-9A8B-45E4A69CF7E2}" type="presParOf" srcId="{3D87DCD4-5BF1-405E-ABD9-D88C4C618E30}" destId="{30F5F1CF-3F1C-4009-8368-9D064BD5119D}" srcOrd="0" destOrd="0" presId="urn:microsoft.com/office/officeart/2005/8/layout/cycle3"/>
    <dgm:cxn modelId="{E34F9744-B922-4371-8C51-F3C6DB74CA14}" type="presParOf" srcId="{3D87DCD4-5BF1-405E-ABD9-D88C4C618E30}" destId="{EC61B93A-5491-4B7A-B0E7-22EA70E663E1}" srcOrd="1" destOrd="0" presId="urn:microsoft.com/office/officeart/2005/8/layout/cycle3"/>
    <dgm:cxn modelId="{32189082-097F-47DE-8351-A6DC22D7DAC5}" type="presParOf" srcId="{3D87DCD4-5BF1-405E-ABD9-D88C4C618E30}" destId="{3167B3B4-8BD9-4E80-846D-72870CC56D5D}" srcOrd="2" destOrd="0" presId="urn:microsoft.com/office/officeart/2005/8/layout/cycle3"/>
    <dgm:cxn modelId="{0D756F8F-8006-4A47-AC6A-2B1538F2DA1E}" type="presParOf" srcId="{3D87DCD4-5BF1-405E-ABD9-D88C4C618E30}" destId="{6DB29A98-A772-4513-AE40-7AFBA72FC060}" srcOrd="3" destOrd="0" presId="urn:microsoft.com/office/officeart/2005/8/layout/cycle3"/>
    <dgm:cxn modelId="{B56999BF-FB56-4B74-AA27-CA3D2566952E}" type="presParOf" srcId="{3D87DCD4-5BF1-405E-ABD9-D88C4C618E30}" destId="{2225D163-0372-40BD-A541-F727D74D895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1B93A-5491-4B7A-B0E7-22EA70E663E1}">
      <dsp:nvSpPr>
        <dsp:cNvPr id="0" name=""/>
        <dsp:cNvSpPr/>
      </dsp:nvSpPr>
      <dsp:spPr>
        <a:xfrm>
          <a:off x="1612259" y="-112644"/>
          <a:ext cx="4721499" cy="4721499"/>
        </a:xfrm>
        <a:prstGeom prst="circularArrow">
          <a:avLst>
            <a:gd name="adj1" fmla="val 4668"/>
            <a:gd name="adj2" fmla="val 272909"/>
            <a:gd name="adj3" fmla="val 12901132"/>
            <a:gd name="adj4" fmla="val 17983457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F5F1CF-3F1C-4009-8368-9D064BD5119D}">
      <dsp:nvSpPr>
        <dsp:cNvPr id="0" name=""/>
        <dsp:cNvSpPr/>
      </dsp:nvSpPr>
      <dsp:spPr>
        <a:xfrm>
          <a:off x="2428898" y="0"/>
          <a:ext cx="3088221" cy="1544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Calibri" pitchFamily="34" charset="0"/>
            </a:rPr>
            <a:t>Matriz</a:t>
          </a:r>
          <a:endParaRPr lang="pt-BR" sz="2400" b="1" kern="1200" dirty="0">
            <a:latin typeface="Calibri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latin typeface="Calibri" pitchFamily="34" charset="0"/>
            </a:rPr>
            <a:t>Agrupa as habilidades passíveis de avaliação em um teste de proficiência.</a:t>
          </a:r>
          <a:endParaRPr lang="pt-BR" sz="1600" b="1" kern="1200" dirty="0">
            <a:latin typeface="Calibri" pitchFamily="34" charset="0"/>
          </a:endParaRPr>
        </a:p>
      </dsp:txBody>
      <dsp:txXfrm>
        <a:off x="2428898" y="0"/>
        <a:ext cx="3088221" cy="1544110"/>
      </dsp:txXfrm>
    </dsp:sp>
    <dsp:sp modelId="{3167B3B4-8BD9-4E80-846D-72870CC56D5D}">
      <dsp:nvSpPr>
        <dsp:cNvPr id="0" name=""/>
        <dsp:cNvSpPr/>
      </dsp:nvSpPr>
      <dsp:spPr>
        <a:xfrm>
          <a:off x="4104144" y="1696538"/>
          <a:ext cx="3088221" cy="15441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Calibri" pitchFamily="34" charset="0"/>
            </a:rPr>
            <a:t>Tema /  Tópico</a:t>
          </a:r>
          <a:endParaRPr lang="pt-BR" sz="2000" b="1" kern="1200" dirty="0">
            <a:latin typeface="Calibri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latin typeface="Calibri" pitchFamily="34" charset="0"/>
            </a:rPr>
            <a:t>Representa uma subdivisão de acordo com o conteúdo, competências de área e habilidades.</a:t>
          </a:r>
          <a:endParaRPr lang="pt-BR" sz="1600" b="1" kern="1200" dirty="0">
            <a:latin typeface="Calibri" pitchFamily="34" charset="0"/>
          </a:endParaRPr>
        </a:p>
      </dsp:txBody>
      <dsp:txXfrm>
        <a:off x="4104144" y="1696538"/>
        <a:ext cx="3088221" cy="1544110"/>
      </dsp:txXfrm>
    </dsp:sp>
    <dsp:sp modelId="{6DB29A98-A772-4513-AE40-7AFBA72FC060}">
      <dsp:nvSpPr>
        <dsp:cNvPr id="0" name=""/>
        <dsp:cNvSpPr/>
      </dsp:nvSpPr>
      <dsp:spPr>
        <a:xfrm>
          <a:off x="2408813" y="3391870"/>
          <a:ext cx="3088221" cy="15441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Calibri" pitchFamily="34" charset="0"/>
            </a:rPr>
            <a:t>Descritor</a:t>
          </a:r>
          <a:endParaRPr lang="pt-BR" sz="1800" b="1" kern="1200" dirty="0">
            <a:latin typeface="Calibri" pitchFamily="34" charset="0"/>
          </a:endParaRP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BR" sz="1600" b="1" kern="1200" dirty="0" smtClean="0">
              <a:latin typeface="Calibri" pitchFamily="34" charset="0"/>
            </a:rPr>
            <a:t> Descreve cada uma das habilidades da Matriz .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000" kern="1200" dirty="0">
            <a:latin typeface="Calibri" pitchFamily="34" charset="0"/>
          </a:endParaRPr>
        </a:p>
      </dsp:txBody>
      <dsp:txXfrm>
        <a:off x="2408813" y="3391870"/>
        <a:ext cx="3088221" cy="1544110"/>
      </dsp:txXfrm>
    </dsp:sp>
    <dsp:sp modelId="{2225D163-0372-40BD-A541-F727D74D8950}">
      <dsp:nvSpPr>
        <dsp:cNvPr id="0" name=""/>
        <dsp:cNvSpPr/>
      </dsp:nvSpPr>
      <dsp:spPr>
        <a:xfrm>
          <a:off x="713481" y="1696538"/>
          <a:ext cx="3088221" cy="15441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Calibri" pitchFamily="34" charset="0"/>
            </a:rPr>
            <a:t>Item</a:t>
          </a:r>
          <a:endParaRPr lang="pt-BR" sz="2800" b="1" kern="1200" dirty="0">
            <a:latin typeface="Calibri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latin typeface="Calibri" pitchFamily="34" charset="0"/>
            </a:rPr>
            <a:t>Avalia apenas uma única habilidade.</a:t>
          </a:r>
          <a:endParaRPr lang="pt-BR" sz="1600" b="1" kern="1200" dirty="0">
            <a:latin typeface="Calibri" pitchFamily="34" charset="0"/>
          </a:endParaRPr>
        </a:p>
      </dsp:txBody>
      <dsp:txXfrm>
        <a:off x="713481" y="1696538"/>
        <a:ext cx="3088221" cy="1544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1B716-B62A-4527-A145-7F0F7838E48B}" type="datetimeFigureOut">
              <a:rPr lang="pt-BR" smtClean="0"/>
              <a:pPr/>
              <a:t>18/2/2016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943C9-D8E5-4AA8-878A-73E2E06737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B7AC85-9676-4152-B57C-4C33B161AB81}" type="datetimeFigureOut">
              <a:rPr lang="pt-BR"/>
              <a:pPr>
                <a:defRPr/>
              </a:pPr>
              <a:t>18/2/2016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234DD4-28EB-4E15-9B4F-EC78650B63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34DD4-28EB-4E15-9B4F-EC78650B637B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D6893-FBFC-4A55-B391-D2300048CA7E}" type="datetimeFigureOut">
              <a:rPr lang="pt-BR" smtClean="0"/>
              <a:pPr>
                <a:defRPr/>
              </a:pPr>
              <a:t>18/2/2016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61E26-9E4D-47CE-983A-82BA1E99BF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0C070-8646-4BF1-B0A4-E205BC1920F5}" type="datetimeFigureOut">
              <a:rPr lang="pt-BR" smtClean="0"/>
              <a:pPr>
                <a:defRPr/>
              </a:pPr>
              <a:t>18/2/2016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0C61C-7034-4F2C-97D3-BAE669F5E9D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AD2C-23B7-46E4-AA2C-E8911368B74E}" type="datetimeFigureOut">
              <a:rPr lang="pt-BR" smtClean="0"/>
              <a:pPr>
                <a:defRPr/>
              </a:pPr>
              <a:t>18/2/2016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4C799-9129-44E4-B3FD-21DE69C911F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27ABD-6856-4409-8A0E-B62B8685F598}" type="datetimeFigureOut">
              <a:rPr lang="pt-BR" smtClean="0"/>
              <a:pPr>
                <a:defRPr/>
              </a:pPr>
              <a:t>18/2/2016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239F9-9E94-48CA-83F5-4743AE7D8FB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EC5A-0F3B-40F4-A2E4-0CBCCEF43E15}" type="datetimeFigureOut">
              <a:rPr lang="pt-BR" smtClean="0"/>
              <a:pPr>
                <a:defRPr/>
              </a:pPr>
              <a:t>18/2/2016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9AB63-E93B-4E60-9C8D-4BF111B4C5E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32DA4-8181-4F14-BA0D-685542A922DB}" type="datetimeFigureOut">
              <a:rPr lang="pt-BR" smtClean="0"/>
              <a:pPr>
                <a:defRPr/>
              </a:pPr>
              <a:t>18/2/2016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A8DA-3598-4D35-8D74-1C6520D50D8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09C23-4383-410A-8975-D26995AFBFD4}" type="datetimeFigureOut">
              <a:rPr lang="pt-BR" smtClean="0"/>
              <a:pPr>
                <a:defRPr/>
              </a:pPr>
              <a:t>18/2/2016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A9AD-0EDE-4215-B671-A766972AE69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574AE-412D-4FA2-BC44-642440606815}" type="datetimeFigureOut">
              <a:rPr lang="pt-BR" smtClean="0"/>
              <a:pPr>
                <a:defRPr/>
              </a:pPr>
              <a:t>18/2/2016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FA72-9036-4B04-BBE5-CAEF17D277B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AE4CB-552B-4F33-9E1D-1A70241306FC}" type="datetimeFigureOut">
              <a:rPr lang="pt-BR" smtClean="0"/>
              <a:pPr>
                <a:defRPr/>
              </a:pPr>
              <a:t>18/2/2016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779B-B3F6-4452-93AA-0581E771110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32BE-5866-4F5F-88DA-756071DF18CA}" type="datetimeFigureOut">
              <a:rPr lang="pt-BR" smtClean="0"/>
              <a:pPr>
                <a:defRPr/>
              </a:pPr>
              <a:t>18/2/2016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9CA41-397E-4999-A81D-39FA538651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A548E-31AA-4907-B76A-309FC7CAEAFC}" type="datetimeFigureOut">
              <a:rPr lang="pt-BR" smtClean="0"/>
              <a:pPr>
                <a:defRPr/>
              </a:pPr>
              <a:t>18/2/2016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F57E7-3DB0-4555-923F-65EE782A70B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8027F6-F4D2-4254-841E-DA1D57678874}" type="datetimeFigureOut">
              <a:rPr lang="pt-BR" smtClean="0"/>
              <a:pPr>
                <a:defRPr/>
              </a:pPr>
              <a:t>18/2/2016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C546F8-67F2-4843-9822-EDE55776196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Legenda.pptx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file:///C:\Documents%20and%20Settings\jaortiz\Desktop\Forma&#231;&#227;o%20Coordenadores\N&#250;cleo%20de%20Ensino%20M&#233;dio.ppt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jaortiz\Desktop\Forma&#231;&#227;o%20Coordenadores-FINAL\N&#250;cleo%20de%20Ensino%20M&#233;dio.pptx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IDEB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5877272"/>
            <a:ext cx="65527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http://www.qedu.org.br/Censo Escolar 2014, </a:t>
            </a:r>
            <a:r>
              <a:rPr lang="pt-BR" sz="1050" dirty="0" err="1" smtClean="0"/>
              <a:t>Inep</a:t>
            </a:r>
            <a:r>
              <a:rPr lang="pt-BR" sz="1050" dirty="0" smtClean="0"/>
              <a:t>. Organizado por </a:t>
            </a:r>
            <a:r>
              <a:rPr lang="pt-BR" sz="1050" dirty="0" err="1" smtClean="0"/>
              <a:t>Meritt</a:t>
            </a:r>
            <a:r>
              <a:rPr lang="pt-BR" sz="1050" dirty="0" smtClean="0"/>
              <a:t>.</a:t>
            </a:r>
          </a:p>
          <a:p>
            <a:r>
              <a:rPr lang="pt-BR" sz="1050" dirty="0" smtClean="0"/>
              <a:t>Acessar: </a:t>
            </a:r>
            <a:r>
              <a:rPr lang="pt-BR" sz="1050" dirty="0" smtClean="0">
                <a:hlinkClick r:id="rId2" action="ppaction://hlinkpres?slideindex=1&amp;slidetitle="/>
              </a:rPr>
              <a:t>Legenda</a:t>
            </a:r>
            <a:endParaRPr lang="pt-BR" sz="105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99592" y="764705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Taxas de Rendimento - 2014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82089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275856" y="443711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39752" y="609329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/>
              <a:t>Observação: Legenda copiada no slide 31</a:t>
            </a:r>
            <a:endParaRPr lang="pt-B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55576" y="6093296"/>
            <a:ext cx="583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http://www.qedu.org.br/Censo Escolar 2014, </a:t>
            </a:r>
            <a:r>
              <a:rPr lang="pt-BR" sz="1050" dirty="0" err="1" smtClean="0"/>
              <a:t>Inep</a:t>
            </a:r>
            <a:r>
              <a:rPr lang="pt-BR" sz="1050" dirty="0" smtClean="0"/>
              <a:t>. Organizado por </a:t>
            </a:r>
            <a:r>
              <a:rPr lang="pt-BR" sz="1050" dirty="0" err="1" smtClean="0"/>
              <a:t>Meritt</a:t>
            </a:r>
            <a:r>
              <a:rPr lang="pt-BR" sz="1050" dirty="0" smtClean="0"/>
              <a:t>.</a:t>
            </a:r>
            <a:endParaRPr lang="pt-BR" sz="105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99592" y="69269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Detalhamento por ano escolar</a:t>
            </a:r>
            <a:endParaRPr lang="pt-BR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5"/>
            <a:ext cx="777686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55576" y="6093296"/>
            <a:ext cx="51845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http://www.qedu.org.br/Censo Escolar 2014, </a:t>
            </a:r>
            <a:r>
              <a:rPr lang="pt-BR" sz="1050" dirty="0" err="1" smtClean="0"/>
              <a:t>Inep</a:t>
            </a:r>
            <a:r>
              <a:rPr lang="pt-BR" sz="1050" dirty="0" smtClean="0"/>
              <a:t>. Organizado por </a:t>
            </a:r>
            <a:r>
              <a:rPr lang="pt-BR" sz="1050" dirty="0" err="1" smtClean="0"/>
              <a:t>Meritt</a:t>
            </a:r>
            <a:r>
              <a:rPr lang="pt-BR" sz="1050" dirty="0" smtClean="0"/>
              <a:t>.</a:t>
            </a:r>
          </a:p>
          <a:p>
            <a:endParaRPr lang="pt-BR" sz="105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99592" y="69269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Detalhamento por ano escolar</a:t>
            </a:r>
            <a:endParaRPr lang="pt-BR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8488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55576" y="6093296"/>
            <a:ext cx="53285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http://www.qedu.org.br/Censo Escolar 2014, </a:t>
            </a:r>
            <a:r>
              <a:rPr lang="pt-BR" sz="1050" dirty="0" err="1" smtClean="0"/>
              <a:t>Inep</a:t>
            </a:r>
            <a:r>
              <a:rPr lang="pt-BR" sz="1050" dirty="0" smtClean="0"/>
              <a:t>. Organizado por </a:t>
            </a:r>
            <a:r>
              <a:rPr lang="pt-BR" sz="1050" dirty="0" err="1" smtClean="0"/>
              <a:t>Meritt</a:t>
            </a:r>
            <a:r>
              <a:rPr lang="pt-BR" sz="1050" dirty="0" smtClean="0"/>
              <a:t>.</a:t>
            </a:r>
          </a:p>
          <a:p>
            <a:endParaRPr lang="pt-BR" sz="105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99592" y="69269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Detalhamento por ano escolar</a:t>
            </a:r>
            <a:endParaRPr lang="pt-BR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328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692696"/>
            <a:ext cx="81819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833438"/>
            <a:ext cx="4968552" cy="540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48" y="836712"/>
            <a:ext cx="26289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755576" y="6309320"/>
            <a:ext cx="51845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http://www.qedu.org.br/Censo Escolar 2014, </a:t>
            </a:r>
            <a:r>
              <a:rPr lang="pt-BR" sz="1050" dirty="0" err="1" smtClean="0"/>
              <a:t>Inep</a:t>
            </a:r>
            <a:r>
              <a:rPr lang="pt-BR" sz="1050" dirty="0" smtClean="0"/>
              <a:t>. Organizado por </a:t>
            </a:r>
            <a:r>
              <a:rPr lang="pt-BR" sz="1050" dirty="0" err="1" smtClean="0"/>
              <a:t>Meritt</a:t>
            </a:r>
            <a:r>
              <a:rPr lang="pt-BR" sz="1050" dirty="0" smtClean="0"/>
              <a:t>.</a:t>
            </a:r>
          </a:p>
          <a:p>
            <a:endParaRPr lang="pt-BR" sz="105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20891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36004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Superintendência de Políticas de Educação/SUPED</a:t>
            </a:r>
            <a:br>
              <a:rPr lang="pt-BR" dirty="0" smtClean="0"/>
            </a:br>
            <a:r>
              <a:rPr lang="pt-BR" dirty="0" smtClean="0"/>
              <a:t>Coordenadoria de Políticas para Educação Básica/COPEB</a:t>
            </a:r>
            <a:br>
              <a:rPr lang="pt-BR" dirty="0" smtClean="0"/>
            </a:br>
            <a:r>
              <a:rPr lang="pt-BR" dirty="0" smtClean="0"/>
              <a:t>Núcleo de Ensino Médio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3100" dirty="0" smtClean="0"/>
              <a:t>ensinomedio.sed@gmail.com</a:t>
            </a:r>
            <a:br>
              <a:rPr lang="pt-BR" sz="3100" dirty="0" smtClean="0"/>
            </a:br>
            <a:r>
              <a:rPr lang="pt-BR" sz="3100" dirty="0" smtClean="0"/>
              <a:t>3318-2341/2372/2303</a:t>
            </a:r>
            <a:br>
              <a:rPr lang="pt-BR" sz="31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38238"/>
            <a:ext cx="777716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a 14"/>
          <p:cNvGraphicFramePr/>
          <p:nvPr/>
        </p:nvGraphicFramePr>
        <p:xfrm>
          <a:off x="500034" y="714356"/>
          <a:ext cx="7905848" cy="493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tângulo 1"/>
          <p:cNvSpPr>
            <a:spLocks noChangeArrowheads="1"/>
          </p:cNvSpPr>
          <p:nvPr/>
        </p:nvSpPr>
        <p:spPr bwMode="auto">
          <a:xfrm>
            <a:off x="285750" y="1124744"/>
            <a:ext cx="846271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2800" b="1" dirty="0" smtClean="0">
              <a:latin typeface="Calibri" pitchFamily="34" charset="0"/>
            </a:endParaRPr>
          </a:p>
          <a:p>
            <a:pPr algn="ctr"/>
            <a:r>
              <a:rPr lang="pt-BR" sz="3600" b="1" dirty="0" smtClean="0">
                <a:latin typeface="Calibri" pitchFamily="34" charset="0"/>
              </a:rPr>
              <a:t>SUPERINTENDÊNCIA </a:t>
            </a:r>
            <a:r>
              <a:rPr lang="pt-BR" sz="3600" b="1" dirty="0">
                <a:latin typeface="Calibri" pitchFamily="34" charset="0"/>
              </a:rPr>
              <a:t>DE POLÍTICAS DE </a:t>
            </a:r>
            <a:r>
              <a:rPr lang="pt-BR" sz="3600" b="1" dirty="0" smtClean="0">
                <a:latin typeface="Calibri" pitchFamily="34" charset="0"/>
              </a:rPr>
              <a:t>EDUCAÇÃO</a:t>
            </a:r>
          </a:p>
          <a:p>
            <a:pPr algn="ctr"/>
            <a:endParaRPr lang="pt-BR" sz="3600" b="1" dirty="0" smtClean="0">
              <a:latin typeface="Calibri" pitchFamily="34" charset="0"/>
            </a:endParaRPr>
          </a:p>
          <a:p>
            <a:pPr algn="ctr"/>
            <a:endParaRPr lang="pt-BR" sz="3600" b="1" dirty="0">
              <a:latin typeface="Calibri" pitchFamily="34" charset="0"/>
            </a:endParaRPr>
          </a:p>
          <a:p>
            <a:pPr algn="ctr"/>
            <a:r>
              <a:rPr lang="pt-BR" sz="3600" b="1" dirty="0">
                <a:latin typeface="Calibri" pitchFamily="34" charset="0"/>
              </a:rPr>
              <a:t>COORDENADORIA DE POLÍTICAS PARA EDUCAÇÃO </a:t>
            </a:r>
            <a:r>
              <a:rPr lang="pt-BR" sz="3600" b="1" dirty="0" smtClean="0">
                <a:latin typeface="Calibri" pitchFamily="34" charset="0"/>
              </a:rPr>
              <a:t>BÁSICA</a:t>
            </a:r>
          </a:p>
          <a:p>
            <a:pPr algn="ctr"/>
            <a:endParaRPr lang="pt-BR" sz="3600" b="1" dirty="0" smtClean="0">
              <a:latin typeface="Calibri" pitchFamily="34" charset="0"/>
            </a:endParaRPr>
          </a:p>
          <a:p>
            <a:pPr algn="ctr"/>
            <a:endParaRPr lang="pt-BR" sz="2800" b="1" dirty="0">
              <a:latin typeface="Calibri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39552" y="5085184"/>
            <a:ext cx="792088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250950"/>
            <a:ext cx="8143875" cy="3724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" name="Retângulo 33"/>
          <p:cNvSpPr/>
          <p:nvPr/>
        </p:nvSpPr>
        <p:spPr bwMode="auto">
          <a:xfrm>
            <a:off x="3143250" y="688975"/>
            <a:ext cx="2170113" cy="4540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pt-BR" sz="2000" b="1" dirty="0">
                <a:solidFill>
                  <a:schemeClr val="bg1"/>
                </a:solidFill>
              </a:rPr>
              <a:t>ENUNCIADO</a:t>
            </a:r>
          </a:p>
        </p:txBody>
      </p:sp>
      <p:cxnSp>
        <p:nvCxnSpPr>
          <p:cNvPr id="35" name="Conector reto 34"/>
          <p:cNvCxnSpPr/>
          <p:nvPr/>
        </p:nvCxnSpPr>
        <p:spPr bwMode="auto">
          <a:xfrm flipV="1">
            <a:off x="2386013" y="903288"/>
            <a:ext cx="712787" cy="3571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 bwMode="auto">
          <a:xfrm>
            <a:off x="6572250" y="1117600"/>
            <a:ext cx="2170113" cy="4540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pt-BR" sz="2000" b="1" dirty="0">
                <a:solidFill>
                  <a:schemeClr val="bg1"/>
                </a:solidFill>
              </a:rPr>
              <a:t>SUPORTE</a:t>
            </a:r>
          </a:p>
        </p:txBody>
      </p:sp>
      <p:cxnSp>
        <p:nvCxnSpPr>
          <p:cNvPr id="37" name="Conector reto 36"/>
          <p:cNvCxnSpPr/>
          <p:nvPr/>
        </p:nvCxnSpPr>
        <p:spPr bwMode="auto">
          <a:xfrm flipV="1">
            <a:off x="5529263" y="1333500"/>
            <a:ext cx="998537" cy="355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 bwMode="auto">
          <a:xfrm>
            <a:off x="5643563" y="3403600"/>
            <a:ext cx="2170112" cy="4540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pt-BR" sz="2000" b="1" dirty="0">
                <a:solidFill>
                  <a:schemeClr val="bg1"/>
                </a:solidFill>
              </a:rPr>
              <a:t>COMANDO</a:t>
            </a:r>
          </a:p>
        </p:txBody>
      </p:sp>
      <p:cxnSp>
        <p:nvCxnSpPr>
          <p:cNvPr id="39" name="Conector reto 38"/>
          <p:cNvCxnSpPr/>
          <p:nvPr/>
        </p:nvCxnSpPr>
        <p:spPr bwMode="auto">
          <a:xfrm flipV="1">
            <a:off x="4643438" y="3619500"/>
            <a:ext cx="91757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 bwMode="auto">
          <a:xfrm>
            <a:off x="4286250" y="3903663"/>
            <a:ext cx="1573213" cy="1682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 bwMode="auto">
          <a:xfrm>
            <a:off x="4929188" y="4189413"/>
            <a:ext cx="930275" cy="269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 bwMode="auto">
          <a:xfrm flipV="1">
            <a:off x="4527550" y="4357688"/>
            <a:ext cx="1357313" cy="1174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 bwMode="auto">
          <a:xfrm>
            <a:off x="5900738" y="3975100"/>
            <a:ext cx="2171700" cy="4540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pt-BR" sz="2000" b="1" dirty="0">
                <a:solidFill>
                  <a:schemeClr val="bg1"/>
                </a:solidFill>
              </a:rPr>
              <a:t>DISTRATORES</a:t>
            </a:r>
          </a:p>
        </p:txBody>
      </p:sp>
      <p:sp>
        <p:nvSpPr>
          <p:cNvPr id="44" name="Retângulo 43"/>
          <p:cNvSpPr/>
          <p:nvPr/>
        </p:nvSpPr>
        <p:spPr bwMode="auto">
          <a:xfrm>
            <a:off x="4929188" y="4903788"/>
            <a:ext cx="2168525" cy="4540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pt-BR" sz="2000" b="1" dirty="0">
                <a:solidFill>
                  <a:schemeClr val="bg1"/>
                </a:solidFill>
              </a:rPr>
              <a:t>GABARITO</a:t>
            </a:r>
          </a:p>
        </p:txBody>
      </p:sp>
      <p:cxnSp>
        <p:nvCxnSpPr>
          <p:cNvPr id="45" name="Conector reto 44"/>
          <p:cNvCxnSpPr/>
          <p:nvPr/>
        </p:nvCxnSpPr>
        <p:spPr bwMode="auto">
          <a:xfrm>
            <a:off x="4214813" y="4760913"/>
            <a:ext cx="642937" cy="1428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85750" y="5843588"/>
            <a:ext cx="8606730" cy="833178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1" dirty="0">
                <a:solidFill>
                  <a:schemeClr val="bg1"/>
                </a:solidFill>
                <a:cs typeface="Times New Roman" pitchFamily="18" charset="0"/>
              </a:rPr>
              <a:t>Esse item avalia a habilidade de identificar efeitos de ironia ou humor.</a:t>
            </a:r>
          </a:p>
        </p:txBody>
      </p:sp>
      <p:sp>
        <p:nvSpPr>
          <p:cNvPr id="17" name="Chave direita 16"/>
          <p:cNvSpPr/>
          <p:nvPr/>
        </p:nvSpPr>
        <p:spPr>
          <a:xfrm rot="5400000">
            <a:off x="4357687" y="1214438"/>
            <a:ext cx="500063" cy="8643938"/>
          </a:xfrm>
          <a:prstGeom prst="rightBrace">
            <a:avLst>
              <a:gd name="adj1" fmla="val 8333"/>
              <a:gd name="adj2" fmla="val 50378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3" grpId="0" animBg="1"/>
      <p:bldP spid="44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13690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2924944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/>
              <a:t>Exemplo: 1</a:t>
            </a:r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632848" cy="503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908720"/>
            <a:ext cx="8208913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2924944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/>
              <a:t>Exemplo: 2</a:t>
            </a:r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1052735"/>
            <a:ext cx="8244408" cy="54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352928" cy="519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66774"/>
            <a:ext cx="8496944" cy="529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42988" y="2732088"/>
            <a:ext cx="1944687" cy="369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Diagnóstica</a:t>
            </a: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08400" y="2732088"/>
            <a:ext cx="1943100" cy="369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Formativa</a:t>
            </a: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72225" y="2732088"/>
            <a:ext cx="1944688" cy="369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>
                <a:solidFill>
                  <a:schemeClr val="bg1">
                    <a:lumMod val="95000"/>
                  </a:schemeClr>
                </a:solidFill>
              </a:rPr>
              <a:t>Somativa</a:t>
            </a: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755652" y="3875088"/>
            <a:ext cx="2447925" cy="584775"/>
            <a:chOff x="755576" y="4139788"/>
            <a:chExt cx="2448272" cy="58389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CaixaDeTexto 7"/>
            <p:cNvSpPr txBox="1"/>
            <p:nvPr/>
          </p:nvSpPr>
          <p:spPr>
            <a:xfrm>
              <a:off x="755576" y="4139788"/>
              <a:ext cx="1079653" cy="583896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rgbClr val="7C5069"/>
                  </a:solidFill>
                  <a:cs typeface="Arial" charset="0"/>
                </a:rPr>
                <a:t>Interna</a:t>
              </a:r>
            </a:p>
            <a:p>
              <a:pPr algn="ctr">
                <a:defRPr/>
              </a:pPr>
              <a:r>
                <a:rPr lang="pt-BR" sz="1600" b="1" dirty="0">
                  <a:solidFill>
                    <a:srgbClr val="7C5069"/>
                  </a:solidFill>
                  <a:cs typeface="Arial" charset="0"/>
                </a:rPr>
                <a:t>Escola 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124195" y="4139788"/>
              <a:ext cx="1079653" cy="583896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rgbClr val="7C5069"/>
                  </a:solidFill>
                  <a:cs typeface="Arial" charset="0"/>
                </a:rPr>
                <a:t>Externa</a:t>
              </a:r>
            </a:p>
            <a:p>
              <a:pPr algn="ctr">
                <a:defRPr/>
              </a:pPr>
              <a:r>
                <a:rPr lang="pt-BR" sz="1600" b="1" dirty="0">
                  <a:solidFill>
                    <a:srgbClr val="7C5069"/>
                  </a:solidFill>
                  <a:cs typeface="Arial" charset="0"/>
                </a:rPr>
                <a:t>Sistemas 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1835229" y="4293544"/>
              <a:ext cx="288966" cy="0"/>
            </a:xfrm>
            <a:prstGeom prst="lin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3" name="Grupo 24"/>
          <p:cNvGrpSpPr>
            <a:grpSpLocks/>
          </p:cNvGrpSpPr>
          <p:nvPr/>
        </p:nvGrpSpPr>
        <p:grpSpPr bwMode="auto">
          <a:xfrm>
            <a:off x="3419476" y="3884606"/>
            <a:ext cx="2447925" cy="584775"/>
            <a:chOff x="755576" y="4139788"/>
            <a:chExt cx="2448272" cy="58389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2" name="CaixaDeTexto 11"/>
            <p:cNvSpPr txBox="1"/>
            <p:nvPr/>
          </p:nvSpPr>
          <p:spPr>
            <a:xfrm>
              <a:off x="755576" y="4139788"/>
              <a:ext cx="1079653" cy="583896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>
                  <a:solidFill>
                    <a:srgbClr val="7C5069"/>
                  </a:solidFill>
                  <a:cs typeface="Arial" charset="0"/>
                </a:rPr>
                <a:t>Interna</a:t>
              </a:r>
            </a:p>
            <a:p>
              <a:pPr algn="ctr">
                <a:defRPr/>
              </a:pPr>
              <a:r>
                <a:rPr lang="pt-BR" sz="1600" b="1">
                  <a:solidFill>
                    <a:srgbClr val="7C5069"/>
                  </a:solidFill>
                  <a:cs typeface="Arial" charset="0"/>
                </a:rPr>
                <a:t> Escola 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124195" y="4139788"/>
              <a:ext cx="1079653" cy="583896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>
                  <a:solidFill>
                    <a:srgbClr val="7C5069"/>
                  </a:solidFill>
                  <a:cs typeface="Arial" charset="0"/>
                </a:rPr>
                <a:t>Externa</a:t>
              </a:r>
            </a:p>
            <a:p>
              <a:pPr algn="ctr">
                <a:defRPr/>
              </a:pPr>
              <a:r>
                <a:rPr lang="pt-BR" sz="1600" b="1">
                  <a:solidFill>
                    <a:srgbClr val="7C5069"/>
                  </a:solidFill>
                  <a:cs typeface="Arial" charset="0"/>
                </a:rPr>
                <a:t>Sistemas</a:t>
              </a: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1835229" y="4293543"/>
              <a:ext cx="288966" cy="0"/>
            </a:xfrm>
            <a:prstGeom prst="lin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7" name="Grupo 28"/>
          <p:cNvGrpSpPr>
            <a:grpSpLocks/>
          </p:cNvGrpSpPr>
          <p:nvPr/>
        </p:nvGrpSpPr>
        <p:grpSpPr bwMode="auto">
          <a:xfrm>
            <a:off x="6084888" y="3884606"/>
            <a:ext cx="2447925" cy="584775"/>
            <a:chOff x="755576" y="4139788"/>
            <a:chExt cx="2448272" cy="58389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6" name="CaixaDeTexto 15"/>
            <p:cNvSpPr txBox="1"/>
            <p:nvPr/>
          </p:nvSpPr>
          <p:spPr>
            <a:xfrm>
              <a:off x="755576" y="4139788"/>
              <a:ext cx="1079653" cy="583896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>
                  <a:solidFill>
                    <a:srgbClr val="7C5069"/>
                  </a:solidFill>
                  <a:cs typeface="Arial" charset="0"/>
                </a:rPr>
                <a:t>Interna</a:t>
              </a:r>
            </a:p>
            <a:p>
              <a:pPr algn="ctr">
                <a:defRPr/>
              </a:pPr>
              <a:r>
                <a:rPr lang="pt-BR" sz="1600" b="1">
                  <a:solidFill>
                    <a:srgbClr val="7C5069"/>
                  </a:solidFill>
                  <a:cs typeface="Arial" charset="0"/>
                </a:rPr>
                <a:t>Escola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2124195" y="4139788"/>
              <a:ext cx="1079653" cy="583896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>
                  <a:solidFill>
                    <a:srgbClr val="7C5069"/>
                  </a:solidFill>
                  <a:cs typeface="Arial" charset="0"/>
                </a:rPr>
                <a:t>Externa</a:t>
              </a:r>
            </a:p>
            <a:p>
              <a:pPr algn="ctr">
                <a:defRPr/>
              </a:pPr>
              <a:r>
                <a:rPr lang="pt-BR" sz="1600" b="1">
                  <a:solidFill>
                    <a:srgbClr val="7C5069"/>
                  </a:solidFill>
                  <a:cs typeface="Arial" charset="0"/>
                </a:rPr>
                <a:t>Sistemas</a:t>
              </a: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1835229" y="4293543"/>
              <a:ext cx="288966" cy="0"/>
            </a:xfrm>
            <a:prstGeom prst="lin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sp>
        <p:nvSpPr>
          <p:cNvPr id="19" name="CaixaDeTexto 18"/>
          <p:cNvSpPr txBox="1"/>
          <p:nvPr/>
        </p:nvSpPr>
        <p:spPr>
          <a:xfrm>
            <a:off x="1916113" y="5181600"/>
            <a:ext cx="2727325" cy="43021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>
                <a:solidFill>
                  <a:schemeClr val="bg1">
                    <a:lumMod val="95000"/>
                  </a:schemeClr>
                </a:solidFill>
              </a:rPr>
              <a:t>Pequena escala</a:t>
            </a:r>
          </a:p>
        </p:txBody>
      </p:sp>
      <p:grpSp>
        <p:nvGrpSpPr>
          <p:cNvPr id="11" name="Grupo 74"/>
          <p:cNvGrpSpPr>
            <a:grpSpLocks/>
          </p:cNvGrpSpPr>
          <p:nvPr/>
        </p:nvGrpSpPr>
        <p:grpSpPr bwMode="auto">
          <a:xfrm>
            <a:off x="2049465" y="1508127"/>
            <a:ext cx="5259387" cy="1223963"/>
            <a:chOff x="2050132" y="1772816"/>
            <a:chExt cx="5258172" cy="122413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1" name="CaixaDeTexto 20"/>
            <p:cNvSpPr txBox="1"/>
            <p:nvPr/>
          </p:nvSpPr>
          <p:spPr>
            <a:xfrm>
              <a:off x="3348407" y="1772816"/>
              <a:ext cx="2736219" cy="430948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dirty="0">
                  <a:solidFill>
                    <a:srgbClr val="7C5069"/>
                  </a:solidFill>
                  <a:cs typeface="Arial" charset="0"/>
                </a:rPr>
                <a:t> </a:t>
              </a:r>
              <a:r>
                <a:rPr lang="pt-BR" sz="2200" dirty="0">
                  <a:solidFill>
                    <a:srgbClr val="7C5069"/>
                  </a:solidFill>
                  <a:cs typeface="Arial" charset="0"/>
                </a:rPr>
                <a:t>Avaliação</a:t>
              </a:r>
            </a:p>
          </p:txBody>
        </p:sp>
        <p:cxnSp>
          <p:nvCxnSpPr>
            <p:cNvPr id="22" name="Conector de seta reta 21"/>
            <p:cNvCxnSpPr/>
            <p:nvPr/>
          </p:nvCxnSpPr>
          <p:spPr>
            <a:xfrm rot="5400000">
              <a:off x="4428371" y="2780227"/>
              <a:ext cx="431861" cy="1587"/>
            </a:xfrm>
            <a:prstGeom prst="straightConnector1">
              <a:avLst/>
            </a:prstGeom>
            <a:grpFill/>
            <a:ln w="28575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/>
            <p:cNvCxnSpPr/>
            <p:nvPr/>
          </p:nvCxnSpPr>
          <p:spPr>
            <a:xfrm rot="5400000">
              <a:off x="1834995" y="2780227"/>
              <a:ext cx="431861" cy="1587"/>
            </a:xfrm>
            <a:prstGeom prst="straightConnector1">
              <a:avLst/>
            </a:prstGeom>
            <a:grpFill/>
            <a:ln w="28575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/>
            <p:nvPr/>
          </p:nvCxnSpPr>
          <p:spPr>
            <a:xfrm rot="5400000">
              <a:off x="7092375" y="2779433"/>
              <a:ext cx="430272" cy="1587"/>
            </a:xfrm>
            <a:prstGeom prst="straightConnector1">
              <a:avLst/>
            </a:prstGeom>
            <a:grpFill/>
            <a:ln w="28575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>
              <a:off x="2051719" y="2565090"/>
              <a:ext cx="5256585" cy="0"/>
            </a:xfrm>
            <a:prstGeom prst="line">
              <a:avLst/>
            </a:prstGeom>
            <a:grp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AutoShape 4"/>
            <p:cNvCxnSpPr>
              <a:cxnSpLocks noChangeShapeType="1"/>
            </p:cNvCxnSpPr>
            <p:nvPr/>
          </p:nvCxnSpPr>
          <p:spPr bwMode="auto">
            <a:xfrm>
              <a:off x="4644008" y="2276872"/>
              <a:ext cx="0" cy="314325"/>
            </a:xfrm>
            <a:prstGeom prst="straightConnector1">
              <a:avLst/>
            </a:prstGeom>
            <a:grpFill/>
            <a:ln w="28575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</p:grpSp>
      <p:grpSp>
        <p:nvGrpSpPr>
          <p:cNvPr id="15" name="Grupo 107"/>
          <p:cNvGrpSpPr>
            <a:grpSpLocks/>
          </p:cNvGrpSpPr>
          <p:nvPr/>
        </p:nvGrpSpPr>
        <p:grpSpPr bwMode="auto">
          <a:xfrm>
            <a:off x="1319213" y="3143250"/>
            <a:ext cx="1381125" cy="695325"/>
            <a:chOff x="1318667" y="3408040"/>
            <a:chExt cx="1381125" cy="695325"/>
          </a:xfrm>
        </p:grpSpPr>
        <p:cxnSp>
          <p:nvCxnSpPr>
            <p:cNvPr id="28" name="AutoShape 5"/>
            <p:cNvCxnSpPr>
              <a:cxnSpLocks noChangeShapeType="1"/>
            </p:cNvCxnSpPr>
            <p:nvPr/>
          </p:nvCxnSpPr>
          <p:spPr bwMode="auto">
            <a:xfrm>
              <a:off x="1318667" y="3789040"/>
              <a:ext cx="1381125" cy="0"/>
            </a:xfrm>
            <a:prstGeom prst="straightConnector1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9" name="AutoShape 7"/>
            <p:cNvCxnSpPr>
              <a:cxnSpLocks noChangeShapeType="1"/>
            </p:cNvCxnSpPr>
            <p:nvPr/>
          </p:nvCxnSpPr>
          <p:spPr bwMode="auto">
            <a:xfrm>
              <a:off x="1979067" y="3408040"/>
              <a:ext cx="0" cy="381000"/>
            </a:xfrm>
            <a:prstGeom prst="straightConnector1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30" name="AutoShape 8"/>
            <p:cNvCxnSpPr>
              <a:cxnSpLocks noChangeShapeType="1"/>
            </p:cNvCxnSpPr>
            <p:nvPr/>
          </p:nvCxnSpPr>
          <p:spPr bwMode="auto">
            <a:xfrm>
              <a:off x="1331367" y="3789040"/>
              <a:ext cx="0" cy="314325"/>
            </a:xfrm>
            <a:prstGeom prst="straightConnector1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31" name="AutoShape 8"/>
            <p:cNvCxnSpPr>
              <a:cxnSpLocks noChangeShapeType="1"/>
            </p:cNvCxnSpPr>
            <p:nvPr/>
          </p:nvCxnSpPr>
          <p:spPr bwMode="auto">
            <a:xfrm>
              <a:off x="2699792" y="3789040"/>
              <a:ext cx="0" cy="314325"/>
            </a:xfrm>
            <a:prstGeom prst="straightConnector1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</p:grpSp>
      <p:grpSp>
        <p:nvGrpSpPr>
          <p:cNvPr id="20" name="Grupo 93"/>
          <p:cNvGrpSpPr>
            <a:grpSpLocks/>
          </p:cNvGrpSpPr>
          <p:nvPr/>
        </p:nvGrpSpPr>
        <p:grpSpPr bwMode="auto">
          <a:xfrm>
            <a:off x="3983038" y="3165475"/>
            <a:ext cx="1381125" cy="695325"/>
            <a:chOff x="1471067" y="3560440"/>
            <a:chExt cx="1381125" cy="695325"/>
          </a:xfrm>
        </p:grpSpPr>
        <p:cxnSp>
          <p:nvCxnSpPr>
            <p:cNvPr id="33" name="AutoShape 5"/>
            <p:cNvCxnSpPr>
              <a:cxnSpLocks noChangeShapeType="1"/>
            </p:cNvCxnSpPr>
            <p:nvPr/>
          </p:nvCxnSpPr>
          <p:spPr bwMode="auto">
            <a:xfrm>
              <a:off x="1471067" y="3941440"/>
              <a:ext cx="1381125" cy="0"/>
            </a:xfrm>
            <a:prstGeom prst="straightConnector1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34" name="AutoShape 7"/>
            <p:cNvCxnSpPr>
              <a:cxnSpLocks noChangeShapeType="1"/>
            </p:cNvCxnSpPr>
            <p:nvPr/>
          </p:nvCxnSpPr>
          <p:spPr bwMode="auto">
            <a:xfrm>
              <a:off x="2131467" y="3560440"/>
              <a:ext cx="0" cy="381000"/>
            </a:xfrm>
            <a:prstGeom prst="straightConnector1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35" name="AutoShape 8"/>
            <p:cNvCxnSpPr>
              <a:cxnSpLocks noChangeShapeType="1"/>
            </p:cNvCxnSpPr>
            <p:nvPr/>
          </p:nvCxnSpPr>
          <p:spPr bwMode="auto">
            <a:xfrm>
              <a:off x="1483767" y="3941440"/>
              <a:ext cx="0" cy="314325"/>
            </a:xfrm>
            <a:prstGeom prst="straightConnector1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36" name="AutoShape 8"/>
            <p:cNvCxnSpPr>
              <a:cxnSpLocks noChangeShapeType="1"/>
            </p:cNvCxnSpPr>
            <p:nvPr/>
          </p:nvCxnSpPr>
          <p:spPr bwMode="auto">
            <a:xfrm>
              <a:off x="2852192" y="3941440"/>
              <a:ext cx="0" cy="314325"/>
            </a:xfrm>
            <a:prstGeom prst="straightConnector1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</p:grpSp>
      <p:grpSp>
        <p:nvGrpSpPr>
          <p:cNvPr id="27" name="Grupo 99"/>
          <p:cNvGrpSpPr>
            <a:grpSpLocks/>
          </p:cNvGrpSpPr>
          <p:nvPr/>
        </p:nvGrpSpPr>
        <p:grpSpPr bwMode="auto">
          <a:xfrm>
            <a:off x="6659563" y="3165475"/>
            <a:ext cx="1381125" cy="695325"/>
            <a:chOff x="6804248" y="3429000"/>
            <a:chExt cx="1381125" cy="695325"/>
          </a:xfrm>
        </p:grpSpPr>
        <p:cxnSp>
          <p:nvCxnSpPr>
            <p:cNvPr id="38" name="AutoShape 5"/>
            <p:cNvCxnSpPr>
              <a:cxnSpLocks noChangeShapeType="1"/>
            </p:cNvCxnSpPr>
            <p:nvPr/>
          </p:nvCxnSpPr>
          <p:spPr bwMode="auto">
            <a:xfrm>
              <a:off x="6804248" y="3810000"/>
              <a:ext cx="1381125" cy="0"/>
            </a:xfrm>
            <a:prstGeom prst="straightConnector1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39" name="AutoShape 7"/>
            <p:cNvCxnSpPr>
              <a:cxnSpLocks noChangeShapeType="1"/>
            </p:cNvCxnSpPr>
            <p:nvPr/>
          </p:nvCxnSpPr>
          <p:spPr bwMode="auto">
            <a:xfrm>
              <a:off x="7464648" y="3429000"/>
              <a:ext cx="0" cy="381000"/>
            </a:xfrm>
            <a:prstGeom prst="straightConnector1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40" name="AutoShape 8"/>
            <p:cNvCxnSpPr>
              <a:cxnSpLocks noChangeShapeType="1"/>
            </p:cNvCxnSpPr>
            <p:nvPr/>
          </p:nvCxnSpPr>
          <p:spPr bwMode="auto">
            <a:xfrm>
              <a:off x="6816948" y="3810000"/>
              <a:ext cx="0" cy="314325"/>
            </a:xfrm>
            <a:prstGeom prst="straightConnector1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41" name="AutoShape 8"/>
            <p:cNvCxnSpPr>
              <a:cxnSpLocks noChangeShapeType="1"/>
            </p:cNvCxnSpPr>
            <p:nvPr/>
          </p:nvCxnSpPr>
          <p:spPr bwMode="auto">
            <a:xfrm>
              <a:off x="8185373" y="3810000"/>
              <a:ext cx="0" cy="314325"/>
            </a:xfrm>
            <a:prstGeom prst="straightConnector1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</p:grpSp>
      <p:cxnSp>
        <p:nvCxnSpPr>
          <p:cNvPr id="42" name="AutoShape 13"/>
          <p:cNvCxnSpPr>
            <a:cxnSpLocks noChangeShapeType="1"/>
          </p:cNvCxnSpPr>
          <p:nvPr/>
        </p:nvCxnSpPr>
        <p:spPr bwMode="auto">
          <a:xfrm>
            <a:off x="4643438" y="4608513"/>
            <a:ext cx="0" cy="428625"/>
          </a:xfrm>
          <a:prstGeom prst="straightConnector1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43" name="CaixaDeTexto 42"/>
          <p:cNvSpPr txBox="1"/>
          <p:nvPr/>
        </p:nvSpPr>
        <p:spPr>
          <a:xfrm>
            <a:off x="4643438" y="5181600"/>
            <a:ext cx="2728912" cy="43021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>
                <a:solidFill>
                  <a:schemeClr val="bg1">
                    <a:lumMod val="95000"/>
                  </a:schemeClr>
                </a:solidFill>
              </a:rPr>
              <a:t>Larga escala</a:t>
            </a:r>
          </a:p>
        </p:txBody>
      </p:sp>
      <p:cxnSp>
        <p:nvCxnSpPr>
          <p:cNvPr id="44" name="AutoShape 12"/>
          <p:cNvCxnSpPr>
            <a:cxnSpLocks noChangeShapeType="1"/>
          </p:cNvCxnSpPr>
          <p:nvPr/>
        </p:nvCxnSpPr>
        <p:spPr bwMode="auto">
          <a:xfrm>
            <a:off x="1979613" y="4605338"/>
            <a:ext cx="5329237" cy="1587"/>
          </a:xfrm>
          <a:prstGeom prst="straightConnector1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</p:spPr>
      </p:cxnSp>
      <p:cxnSp>
        <p:nvCxnSpPr>
          <p:cNvPr id="45" name="AutoShape 9"/>
          <p:cNvCxnSpPr>
            <a:cxnSpLocks noChangeShapeType="1"/>
          </p:cNvCxnSpPr>
          <p:nvPr/>
        </p:nvCxnSpPr>
        <p:spPr bwMode="auto">
          <a:xfrm>
            <a:off x="1979613" y="4029075"/>
            <a:ext cx="0" cy="571500"/>
          </a:xfrm>
          <a:prstGeom prst="straightConnector1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</p:spPr>
      </p:cxnSp>
      <p:cxnSp>
        <p:nvCxnSpPr>
          <p:cNvPr id="46" name="AutoShape 11"/>
          <p:cNvCxnSpPr>
            <a:cxnSpLocks noChangeShapeType="1"/>
          </p:cNvCxnSpPr>
          <p:nvPr/>
        </p:nvCxnSpPr>
        <p:spPr bwMode="auto">
          <a:xfrm>
            <a:off x="7308850" y="4029075"/>
            <a:ext cx="0" cy="571500"/>
          </a:xfrm>
          <a:prstGeom prst="straightConnector1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</p:spPr>
      </p:cxnSp>
      <p:sp>
        <p:nvSpPr>
          <p:cNvPr id="47" name="CaixaDeTexto 46"/>
          <p:cNvSpPr txBox="1"/>
          <p:nvPr/>
        </p:nvSpPr>
        <p:spPr>
          <a:xfrm>
            <a:off x="285750" y="549275"/>
            <a:ext cx="88582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rgbClr val="7C5069"/>
                </a:solidFill>
                <a:latin typeface="+mj-lt"/>
              </a:rPr>
              <a:t>Tipos de Avaliação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OBJETIVOS</a:t>
            </a:r>
            <a:endParaRPr lang="pt-BR" sz="3200" dirty="0"/>
          </a:p>
        </p:txBody>
      </p:sp>
      <p:pic>
        <p:nvPicPr>
          <p:cNvPr id="2050" name="Picture 2" descr="http://www.franca.adm.br/docs/fck/INDICADORES_DE_DESEMPE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628800"/>
            <a:ext cx="2952328" cy="410445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491880" y="1484784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Analisar alguns indicadores educacionais e sua importância para melhoria da qualidade da educação;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Desmistificar as avaliações externas;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Compartilhar preocupações;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Evidenciar a importância do acompanhamento pedagógico;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tão de ação: Início 4">
            <a:hlinkClick r:id="rId2" action="ppaction://hlinkpres?slideindex=7&amp;slidetitle=Como são elaborados os testes?" highlightClick="1"/>
          </p:cNvPr>
          <p:cNvSpPr/>
          <p:nvPr/>
        </p:nvSpPr>
        <p:spPr>
          <a:xfrm>
            <a:off x="8244408" y="6021288"/>
            <a:ext cx="576064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 descr="http://www.feuc.br/revista/wp-content/uploads/2014/09/Aval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3"/>
            <a:ext cx="8505825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1369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tão de ação: Início 2">
            <a:hlinkClick r:id="rId3" action="ppaction://hlinkpres?slideindex=10&amp;slidetitle=Slide 10" highlightClick="1"/>
          </p:cNvPr>
          <p:cNvSpPr/>
          <p:nvPr/>
        </p:nvSpPr>
        <p:spPr>
          <a:xfrm>
            <a:off x="8244408" y="6021288"/>
            <a:ext cx="576064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ID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472608" cy="648072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67544" y="234481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</a:t>
            </a:r>
            <a:r>
              <a:rPr lang="pt-BR" dirty="0" err="1" smtClean="0"/>
              <a:t>Ideb</a:t>
            </a:r>
            <a:r>
              <a:rPr lang="pt-BR" dirty="0" smtClean="0"/>
              <a:t> é um indicador de qualidade educacional que combina informações de desempenho em exames padronizados (Prova Brasil ou </a:t>
            </a:r>
            <a:r>
              <a:rPr lang="pt-BR" dirty="0" err="1" smtClean="0"/>
              <a:t>Saeb</a:t>
            </a:r>
            <a:r>
              <a:rPr lang="pt-BR" dirty="0" smtClean="0"/>
              <a:t>) – obtido pelos estudantes ao  final das etapas de ensino (5º e 9º anos do ensino fundamental e 3º ano do ensino médio) –  com informações sobre rendimento escolar (aprovação).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67544" y="1280948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 forma geral do </a:t>
            </a:r>
            <a:r>
              <a:rPr lang="pt-BR" dirty="0" err="1" smtClean="0"/>
              <a:t>Ideb</a:t>
            </a:r>
            <a:r>
              <a:rPr lang="pt-BR" dirty="0" smtClean="0"/>
              <a:t> é dada por:</a:t>
            </a:r>
            <a:br>
              <a:rPr lang="pt-BR" dirty="0" smtClean="0"/>
            </a:br>
            <a:r>
              <a:rPr lang="pt-BR" dirty="0" err="1" smtClean="0"/>
              <a:t>IDEBji</a:t>
            </a:r>
            <a:r>
              <a:rPr lang="pt-BR" dirty="0" smtClean="0"/>
              <a:t> = </a:t>
            </a:r>
            <a:r>
              <a:rPr lang="pt-BR" dirty="0" err="1" smtClean="0"/>
              <a:t>Nji</a:t>
            </a:r>
            <a:r>
              <a:rPr lang="pt-BR" dirty="0" smtClean="0"/>
              <a:t> </a:t>
            </a:r>
            <a:r>
              <a:rPr lang="pt-BR" dirty="0" err="1" smtClean="0"/>
              <a:t>Pji</a:t>
            </a:r>
            <a:r>
              <a:rPr lang="pt-BR" dirty="0" smtClean="0"/>
              <a:t>; 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em que,</a:t>
            </a:r>
            <a:br>
              <a:rPr lang="pt-BR" dirty="0" smtClean="0"/>
            </a:br>
            <a:r>
              <a:rPr lang="pt-BR" dirty="0" smtClean="0"/>
              <a:t>i = ano do exame (</a:t>
            </a:r>
            <a:r>
              <a:rPr lang="pt-BR" dirty="0" err="1" smtClean="0"/>
              <a:t>Saeb</a:t>
            </a:r>
            <a:r>
              <a:rPr lang="pt-BR" dirty="0" smtClean="0"/>
              <a:t> e Prova Brasil) e do Censo Escolar;</a:t>
            </a:r>
            <a:br>
              <a:rPr lang="pt-BR" dirty="0" smtClean="0"/>
            </a:br>
            <a:r>
              <a:rPr lang="pt-BR" dirty="0" smtClean="0"/>
              <a:t>N </a:t>
            </a:r>
            <a:r>
              <a:rPr lang="pt-BR" dirty="0" err="1" smtClean="0"/>
              <a:t>ji</a:t>
            </a:r>
            <a:r>
              <a:rPr lang="pt-BR" dirty="0" smtClean="0"/>
              <a:t> = média da proficiência em Língua Portuguesa e Matemática, padronizada para um indicador entre 0 e 10, dos alunos da unidade j, obtida em determinada edição do exame realizado ao final da etapa de ensino;</a:t>
            </a:r>
            <a:br>
              <a:rPr lang="pt-BR" dirty="0" smtClean="0"/>
            </a:br>
            <a:r>
              <a:rPr lang="pt-BR" dirty="0" smtClean="0"/>
              <a:t>P </a:t>
            </a:r>
            <a:r>
              <a:rPr lang="pt-BR" dirty="0" err="1" smtClean="0"/>
              <a:t>ji</a:t>
            </a:r>
            <a:r>
              <a:rPr lang="pt-BR" dirty="0" smtClean="0"/>
              <a:t> = indicador de rendimento baseado na taxa de aprovação da etapa de ensino dos alunos da unidade j;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83568" y="5486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Como o </a:t>
            </a:r>
            <a:r>
              <a:rPr lang="pt-BR" sz="2800" b="1" dirty="0" err="1" smtClean="0"/>
              <a:t>Ideb</a:t>
            </a:r>
            <a:r>
              <a:rPr lang="pt-BR" sz="2800" b="1" dirty="0" smtClean="0"/>
              <a:t> é calculado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9"/>
          <p:cNvGrpSpPr>
            <a:grpSpLocks/>
          </p:cNvGrpSpPr>
          <p:nvPr/>
        </p:nvGrpSpPr>
        <p:grpSpPr bwMode="auto">
          <a:xfrm>
            <a:off x="541338" y="1806575"/>
            <a:ext cx="7959725" cy="3925888"/>
            <a:chOff x="541367" y="2432070"/>
            <a:chExt cx="7959725" cy="3925890"/>
          </a:xfrm>
        </p:grpSpPr>
        <p:grpSp>
          <p:nvGrpSpPr>
            <p:cNvPr id="3" name="Grupo 41"/>
            <p:cNvGrpSpPr>
              <a:grpSpLocks/>
            </p:cNvGrpSpPr>
            <p:nvPr/>
          </p:nvGrpSpPr>
          <p:grpSpPr bwMode="auto">
            <a:xfrm>
              <a:off x="581052" y="4108472"/>
              <a:ext cx="3311525" cy="1501775"/>
              <a:chOff x="539750" y="3914990"/>
              <a:chExt cx="3311525" cy="1501560"/>
            </a:xfrm>
          </p:grpSpPr>
          <p:sp>
            <p:nvSpPr>
              <p:cNvPr id="5" name="Line 17"/>
              <p:cNvSpPr>
                <a:spLocks noChangeShapeType="1"/>
              </p:cNvSpPr>
              <p:nvPr/>
            </p:nvSpPr>
            <p:spPr bwMode="auto">
              <a:xfrm>
                <a:off x="2132015" y="4984812"/>
                <a:ext cx="0" cy="431738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" name="Rectangle 16"/>
              <p:cNvSpPr>
                <a:spLocks noChangeArrowheads="1"/>
              </p:cNvSpPr>
              <p:nvPr/>
            </p:nvSpPr>
            <p:spPr bwMode="auto">
              <a:xfrm>
                <a:off x="539752" y="3914989"/>
                <a:ext cx="3311525" cy="11412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800" dirty="0">
                    <a:solidFill>
                      <a:schemeClr val="tx1"/>
                    </a:solidFill>
                  </a:rPr>
                  <a:t>Provas abertas</a:t>
                </a:r>
              </a:p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800" dirty="0">
                    <a:solidFill>
                      <a:schemeClr val="tx1"/>
                    </a:solidFill>
                  </a:rPr>
                  <a:t>Provas objetivas</a:t>
                </a:r>
              </a:p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800" dirty="0">
                    <a:solidFill>
                      <a:schemeClr val="tx1"/>
                    </a:solidFill>
                  </a:rPr>
                  <a:t>Observação/Registro</a:t>
                </a:r>
              </a:p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800" dirty="0">
                    <a:solidFill>
                      <a:schemeClr val="tx1"/>
                    </a:solidFill>
                  </a:rPr>
                  <a:t>Portfólio</a:t>
                </a:r>
              </a:p>
            </p:txBody>
          </p:sp>
        </p:grp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581054" y="5621360"/>
              <a:ext cx="3311525" cy="7191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75" tIns="46038" rIns="92075" bIns="46038" anchor="ctr" anchorCtr="1"/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dirty="0">
                  <a:solidFill>
                    <a:schemeClr val="tx1"/>
                  </a:solidFill>
                </a:rPr>
                <a:t>TEORIA CLÁSSICA</a:t>
              </a:r>
            </a:p>
          </p:txBody>
        </p: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5189567" y="5638822"/>
              <a:ext cx="3311525" cy="7191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2075" tIns="46038" rIns="92075" bIns="46038" anchor="ctr" anchorCtr="1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dirty="0">
                  <a:solidFill>
                    <a:schemeClr val="bg1"/>
                  </a:solidFill>
                </a:rPr>
                <a:t>TEORIA DA RESPOSTA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dirty="0">
                  <a:solidFill>
                    <a:schemeClr val="bg1"/>
                  </a:solidFill>
                </a:rPr>
                <a:t>AO ITEM</a:t>
              </a:r>
            </a:p>
          </p:txBody>
        </p:sp>
        <p:grpSp>
          <p:nvGrpSpPr>
            <p:cNvPr id="4" name="Grupo 32"/>
            <p:cNvGrpSpPr>
              <a:grpSpLocks/>
            </p:cNvGrpSpPr>
            <p:nvPr/>
          </p:nvGrpSpPr>
          <p:grpSpPr bwMode="auto">
            <a:xfrm>
              <a:off x="541367" y="2432070"/>
              <a:ext cx="3286125" cy="839788"/>
              <a:chOff x="500034" y="2237671"/>
              <a:chExt cx="3286148" cy="840492"/>
            </a:xfrm>
          </p:grpSpPr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500034" y="2237671"/>
                <a:ext cx="3286148" cy="41150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pt-BR" sz="1800" dirty="0">
                    <a:solidFill>
                      <a:schemeClr val="tx1"/>
                    </a:solidFill>
                    <a:cs typeface="Arial" charset="0"/>
                  </a:rPr>
                  <a:t>Avaliação Interna/Escola</a:t>
                </a:r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2131995" y="2646001"/>
                <a:ext cx="0" cy="432162"/>
              </a:xfrm>
              <a:prstGeom prst="line">
                <a:avLst/>
              </a:prstGeom>
              <a:ln>
                <a:solidFill>
                  <a:srgbClr val="25406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grpSp>
          <p:nvGrpSpPr>
            <p:cNvPr id="9" name="Grupo 38"/>
            <p:cNvGrpSpPr>
              <a:grpSpLocks/>
            </p:cNvGrpSpPr>
            <p:nvPr/>
          </p:nvGrpSpPr>
          <p:grpSpPr bwMode="auto">
            <a:xfrm>
              <a:off x="565179" y="3275033"/>
              <a:ext cx="3311525" cy="831850"/>
              <a:chOff x="524323" y="3081099"/>
              <a:chExt cx="3311525" cy="832089"/>
            </a:xfrm>
          </p:grpSpPr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524323" y="3081099"/>
                <a:ext cx="3311525" cy="43033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/>
              <a:lstStyle/>
              <a:p>
                <a:pPr marL="342900" indent="-342900" algn="ctr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pt-BR" sz="1800" dirty="0">
                    <a:solidFill>
                      <a:schemeClr val="tx1"/>
                    </a:solidFill>
                  </a:rPr>
                  <a:t>Processo da aprendizagem</a:t>
                </a:r>
              </a:p>
            </p:txBody>
          </p:sp>
          <p:sp>
            <p:nvSpPr>
              <p:cNvPr id="14" name="Line 17"/>
              <p:cNvSpPr>
                <a:spLocks noChangeShapeType="1"/>
              </p:cNvSpPr>
              <p:nvPr/>
            </p:nvSpPr>
            <p:spPr bwMode="auto">
              <a:xfrm>
                <a:off x="2122936" y="3500319"/>
                <a:ext cx="0" cy="412869"/>
              </a:xfrm>
              <a:prstGeom prst="line">
                <a:avLst/>
              </a:prstGeom>
              <a:ln>
                <a:solidFill>
                  <a:srgbClr val="25406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grpSp>
          <p:nvGrpSpPr>
            <p:cNvPr id="12" name="Grupo 36"/>
            <p:cNvGrpSpPr>
              <a:grpSpLocks/>
            </p:cNvGrpSpPr>
            <p:nvPr/>
          </p:nvGrpSpPr>
          <p:grpSpPr bwMode="auto">
            <a:xfrm>
              <a:off x="5214967" y="2470170"/>
              <a:ext cx="3286125" cy="827088"/>
              <a:chOff x="5174284" y="2276872"/>
              <a:chExt cx="3286148" cy="826691"/>
            </a:xfrm>
          </p:grpSpPr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6798307" y="2671970"/>
                <a:ext cx="0" cy="431593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23" name="Rectangle 6"/>
              <p:cNvSpPr>
                <a:spLocks noChangeArrowheads="1"/>
              </p:cNvSpPr>
              <p:nvPr/>
            </p:nvSpPr>
            <p:spPr bwMode="auto">
              <a:xfrm>
                <a:off x="5174284" y="2276872"/>
                <a:ext cx="3286148" cy="41096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pt-BR" sz="1800" dirty="0">
                    <a:solidFill>
                      <a:schemeClr val="bg1"/>
                    </a:solidFill>
                    <a:cs typeface="Arial" charset="0"/>
                  </a:rPr>
                  <a:t>Avaliação Externa/Sistemas</a:t>
                </a:r>
              </a:p>
            </p:txBody>
          </p:sp>
        </p:grpSp>
        <p:grpSp>
          <p:nvGrpSpPr>
            <p:cNvPr id="15" name="Grupo 42"/>
            <p:cNvGrpSpPr>
              <a:grpSpLocks/>
            </p:cNvGrpSpPr>
            <p:nvPr/>
          </p:nvGrpSpPr>
          <p:grpSpPr bwMode="auto">
            <a:xfrm>
              <a:off x="5189567" y="4127521"/>
              <a:ext cx="3311525" cy="1511300"/>
              <a:chOff x="5148263" y="3933056"/>
              <a:chExt cx="3312169" cy="1511920"/>
            </a:xfrm>
          </p:grpSpPr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5148263" y="3933056"/>
                <a:ext cx="3312169" cy="10799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2075" tIns="46038" rIns="92075" bIns="46038"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800" dirty="0">
                    <a:solidFill>
                      <a:schemeClr val="bg1"/>
                    </a:solidFill>
                  </a:rPr>
                  <a:t>Testes de proficiência </a:t>
                </a:r>
              </a:p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800" dirty="0">
                    <a:solidFill>
                      <a:schemeClr val="bg1"/>
                    </a:solidFill>
                  </a:rPr>
                  <a:t>Questionários contextuais</a:t>
                </a:r>
              </a:p>
            </p:txBody>
          </p:sp>
          <p:sp>
            <p:nvSpPr>
              <p:cNvPr id="26" name="Line 17"/>
              <p:cNvSpPr>
                <a:spLocks noChangeShapeType="1"/>
              </p:cNvSpPr>
              <p:nvPr/>
            </p:nvSpPr>
            <p:spPr bwMode="auto">
              <a:xfrm>
                <a:off x="6804347" y="5013000"/>
                <a:ext cx="0" cy="431977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grpSp>
          <p:nvGrpSpPr>
            <p:cNvPr id="16" name="Grupo 40"/>
            <p:cNvGrpSpPr>
              <a:grpSpLocks/>
            </p:cNvGrpSpPr>
            <p:nvPr/>
          </p:nvGrpSpPr>
          <p:grpSpPr bwMode="auto">
            <a:xfrm>
              <a:off x="5167340" y="3273445"/>
              <a:ext cx="3311525" cy="833438"/>
              <a:chOff x="5126038" y="3079750"/>
              <a:chExt cx="3311525" cy="833438"/>
            </a:xfrm>
          </p:grpSpPr>
          <p:sp>
            <p:nvSpPr>
              <p:cNvPr id="28" name="Text Box 16"/>
              <p:cNvSpPr txBox="1">
                <a:spLocks noChangeArrowheads="1"/>
              </p:cNvSpPr>
              <p:nvPr/>
            </p:nvSpPr>
            <p:spPr bwMode="auto">
              <a:xfrm>
                <a:off x="5126040" y="3079750"/>
                <a:ext cx="3311525" cy="43021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2075" tIns="46038" rIns="92075" bIns="46038"/>
              <a:lstStyle/>
              <a:p>
                <a:pPr marL="342900" indent="-342900" algn="ctr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pt-BR" sz="1800" dirty="0">
                    <a:solidFill>
                      <a:schemeClr val="bg1"/>
                    </a:solidFill>
                  </a:rPr>
                  <a:t>Desempenho dos alunos</a:t>
                </a:r>
              </a:p>
            </p:txBody>
          </p:sp>
          <p:sp>
            <p:nvSpPr>
              <p:cNvPr id="29" name="Line 17"/>
              <p:cNvSpPr>
                <a:spLocks noChangeShapeType="1"/>
              </p:cNvSpPr>
              <p:nvPr/>
            </p:nvSpPr>
            <p:spPr bwMode="auto">
              <a:xfrm>
                <a:off x="6796090" y="3500438"/>
                <a:ext cx="7937" cy="41275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</p:grpSp>
      <p:sp>
        <p:nvSpPr>
          <p:cNvPr id="30" name="CaixaDeTexto 29"/>
          <p:cNvSpPr txBox="1"/>
          <p:nvPr/>
        </p:nvSpPr>
        <p:spPr>
          <a:xfrm>
            <a:off x="285750" y="692150"/>
            <a:ext cx="88582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rgbClr val="7C5069"/>
                </a:solidFill>
                <a:latin typeface="+mj-lt"/>
              </a:rPr>
              <a:t>Avaliação Educacional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pt-BR" dirty="0" smtClean="0">
                <a:hlinkClick r:id="rId2" action="ppaction://hlinkpres?slideindex=1&amp;slidetitle="/>
              </a:rPr>
              <a:t>Como são elaborados os testes</a:t>
            </a:r>
            <a:r>
              <a:rPr lang="pt-BR" dirty="0" smtClean="0">
                <a:hlinkClick r:id="rId2" action="ppaction://hlinkpres?slideindex=1&amp;slidetitle="/>
              </a:rPr>
              <a:t>?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43608" y="544522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Observação: Os slides foram copiados após o término da apresentação (slides 18 a 30)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pt-BR" dirty="0" smtClean="0"/>
              <a:t>Entendendo a taxa de rendimento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Espaço Reservado para Conteúdo 3" descr="info-evasa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980728"/>
            <a:ext cx="8064896" cy="4896544"/>
          </a:xfrm>
        </p:spPr>
      </p:pic>
      <p:sp>
        <p:nvSpPr>
          <p:cNvPr id="7171" name="CaixaDeTexto 2"/>
          <p:cNvSpPr txBox="1">
            <a:spLocks noChangeArrowheads="1"/>
          </p:cNvSpPr>
          <p:nvPr/>
        </p:nvSpPr>
        <p:spPr bwMode="auto">
          <a:xfrm>
            <a:off x="1187450" y="5903366"/>
            <a:ext cx="32400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 dirty="0"/>
              <a:t>Fonte: www.qedu.org.br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power point 2016 (1)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power point 2016 (1)</Template>
  <TotalTime>2259</TotalTime>
  <Words>367</Words>
  <Application>Microsoft Office PowerPoint</Application>
  <PresentationFormat>Apresentação na tela (4:3)</PresentationFormat>
  <Paragraphs>79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Modelo power point 2016 (1)</vt:lpstr>
      <vt:lpstr>Slide 1</vt:lpstr>
      <vt:lpstr>Slide 2</vt:lpstr>
      <vt:lpstr>OBJETIVOS</vt:lpstr>
      <vt:lpstr>Slide 4</vt:lpstr>
      <vt:lpstr>Slide 5</vt:lpstr>
      <vt:lpstr>Slide 6</vt:lpstr>
      <vt:lpstr>Como são elaborados os testes? </vt:lpstr>
      <vt:lpstr>Entendendo a taxa de rendimento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 Superintendência de Políticas de Educação/SUPED Coordenadoria de Políticas para Educação Básica/COPEB Núcleo de Ensino Médio  ensinomedio.sed@gmail.com 3318-2341/2372/2303 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SED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fbaptista</dc:creator>
  <cp:lastModifiedBy>jaortiz</cp:lastModifiedBy>
  <cp:revision>221</cp:revision>
  <dcterms:created xsi:type="dcterms:W3CDTF">2015-02-04T11:39:51Z</dcterms:created>
  <dcterms:modified xsi:type="dcterms:W3CDTF">2016-02-18T19:03:59Z</dcterms:modified>
</cp:coreProperties>
</file>