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1"/>
  </p:notesMasterIdLst>
  <p:sldIdLst>
    <p:sldId id="256" r:id="rId6"/>
    <p:sldId id="263" r:id="rId7"/>
    <p:sldId id="257" r:id="rId8"/>
    <p:sldId id="259" r:id="rId9"/>
    <p:sldId id="329" r:id="rId10"/>
    <p:sldId id="264" r:id="rId11"/>
    <p:sldId id="265" r:id="rId12"/>
    <p:sldId id="266" r:id="rId13"/>
    <p:sldId id="267" r:id="rId14"/>
    <p:sldId id="268" r:id="rId15"/>
    <p:sldId id="270" r:id="rId16"/>
    <p:sldId id="269" r:id="rId17"/>
    <p:sldId id="271" r:id="rId18"/>
    <p:sldId id="275" r:id="rId19"/>
    <p:sldId id="276" r:id="rId20"/>
    <p:sldId id="277" r:id="rId21"/>
    <p:sldId id="272" r:id="rId22"/>
    <p:sldId id="273" r:id="rId23"/>
    <p:sldId id="332" r:id="rId24"/>
    <p:sldId id="330" r:id="rId25"/>
    <p:sldId id="331"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7" r:id="rId41"/>
    <p:sldId id="298" r:id="rId42"/>
    <p:sldId id="301" r:id="rId43"/>
    <p:sldId id="302" r:id="rId44"/>
    <p:sldId id="303" r:id="rId45"/>
    <p:sldId id="304" r:id="rId46"/>
    <p:sldId id="337" r:id="rId47"/>
    <p:sldId id="336" r:id="rId48"/>
    <p:sldId id="333" r:id="rId49"/>
    <p:sldId id="334" r:id="rId50"/>
    <p:sldId id="307" r:id="rId51"/>
    <p:sldId id="308" r:id="rId52"/>
    <p:sldId id="310" r:id="rId53"/>
    <p:sldId id="311" r:id="rId54"/>
    <p:sldId id="313" r:id="rId55"/>
    <p:sldId id="314" r:id="rId56"/>
    <p:sldId id="322" r:id="rId57"/>
    <p:sldId id="323" r:id="rId58"/>
    <p:sldId id="324" r:id="rId59"/>
    <p:sldId id="326" r:id="rId6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F9945-FA17-44BF-A405-F56F5B9780F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pt-BR"/>
        </a:p>
      </dgm:t>
    </dgm:pt>
    <dgm:pt modelId="{0D2575F6-7021-4CE9-8842-C6009208E844}">
      <dgm:prSet phldrT="[Texto]"/>
      <dgm:spPr/>
      <dgm:t>
        <a:bodyPr/>
        <a:lstStyle/>
        <a:p>
          <a:r>
            <a:rPr lang="pt-BR" dirty="0" smtClean="0"/>
            <a:t>Nível I</a:t>
          </a:r>
          <a:endParaRPr lang="pt-BR" dirty="0"/>
        </a:p>
      </dgm:t>
    </dgm:pt>
    <dgm:pt modelId="{795A588B-3E77-4308-B5A1-BDC760283B47}" type="parTrans" cxnId="{47B96F85-3201-4116-8FFB-28DF602A22DF}">
      <dgm:prSet/>
      <dgm:spPr/>
      <dgm:t>
        <a:bodyPr/>
        <a:lstStyle/>
        <a:p>
          <a:endParaRPr lang="pt-BR"/>
        </a:p>
      </dgm:t>
    </dgm:pt>
    <dgm:pt modelId="{4AA6C03E-386A-494F-A98C-DE03B91F90BE}" type="sibTrans" cxnId="{47B96F85-3201-4116-8FFB-28DF602A22DF}">
      <dgm:prSet/>
      <dgm:spPr/>
      <dgm:t>
        <a:bodyPr/>
        <a:lstStyle/>
        <a:p>
          <a:endParaRPr lang="pt-BR"/>
        </a:p>
      </dgm:t>
    </dgm:pt>
    <dgm:pt modelId="{432FC28D-A252-46FC-9E5E-5FC1322DEAD9}">
      <dgm:prSet phldrT="[Texto]"/>
      <dgm:spPr/>
      <dgm:t>
        <a:bodyPr/>
        <a:lstStyle/>
        <a:p>
          <a:r>
            <a:rPr lang="pt-BR" dirty="0" smtClean="0">
              <a:solidFill>
                <a:srgbClr val="00B050"/>
              </a:solidFill>
            </a:rPr>
            <a:t>6° e 7° ano do Ensino Fundamental</a:t>
          </a:r>
          <a:endParaRPr lang="pt-BR" dirty="0">
            <a:solidFill>
              <a:srgbClr val="00B050"/>
            </a:solidFill>
          </a:endParaRPr>
        </a:p>
      </dgm:t>
    </dgm:pt>
    <dgm:pt modelId="{1A01F95E-3532-44A9-8615-891EA66D0A79}" type="parTrans" cxnId="{CAB28110-3B4B-4AF5-B7EB-FE21916517AE}">
      <dgm:prSet/>
      <dgm:spPr/>
      <dgm:t>
        <a:bodyPr/>
        <a:lstStyle/>
        <a:p>
          <a:endParaRPr lang="pt-BR"/>
        </a:p>
      </dgm:t>
    </dgm:pt>
    <dgm:pt modelId="{6661D38F-C964-4023-ABE4-76A28A52F7AF}" type="sibTrans" cxnId="{CAB28110-3B4B-4AF5-B7EB-FE21916517AE}">
      <dgm:prSet/>
      <dgm:spPr/>
      <dgm:t>
        <a:bodyPr/>
        <a:lstStyle/>
        <a:p>
          <a:endParaRPr lang="pt-BR"/>
        </a:p>
      </dgm:t>
    </dgm:pt>
    <dgm:pt modelId="{2889D66B-27C5-457E-B335-A3FBC01B43DA}">
      <dgm:prSet phldrT="[Texto]"/>
      <dgm:spPr/>
      <dgm:t>
        <a:bodyPr/>
        <a:lstStyle/>
        <a:p>
          <a:r>
            <a:rPr lang="pt-BR" dirty="0" smtClean="0"/>
            <a:t>Nível II</a:t>
          </a:r>
          <a:endParaRPr lang="pt-BR" dirty="0"/>
        </a:p>
      </dgm:t>
    </dgm:pt>
    <dgm:pt modelId="{EEDB34CD-A8A9-4FC7-85A1-606B79B4A1C9}" type="parTrans" cxnId="{F8B559BF-9544-4FA1-9D8F-B8F69DB4C51C}">
      <dgm:prSet/>
      <dgm:spPr/>
      <dgm:t>
        <a:bodyPr/>
        <a:lstStyle/>
        <a:p>
          <a:endParaRPr lang="pt-BR"/>
        </a:p>
      </dgm:t>
    </dgm:pt>
    <dgm:pt modelId="{1534D803-253F-4714-872D-EA02819F5238}" type="sibTrans" cxnId="{F8B559BF-9544-4FA1-9D8F-B8F69DB4C51C}">
      <dgm:prSet/>
      <dgm:spPr/>
      <dgm:t>
        <a:bodyPr/>
        <a:lstStyle/>
        <a:p>
          <a:endParaRPr lang="pt-BR"/>
        </a:p>
      </dgm:t>
    </dgm:pt>
    <dgm:pt modelId="{426A8F49-7890-4B85-B007-B318C64E07C8}">
      <dgm:prSet phldrT="[Texto]"/>
      <dgm:spPr/>
      <dgm:t>
        <a:bodyPr/>
        <a:lstStyle/>
        <a:p>
          <a:r>
            <a:rPr lang="pt-BR" dirty="0" smtClean="0">
              <a:solidFill>
                <a:srgbClr val="00B050"/>
              </a:solidFill>
            </a:rPr>
            <a:t>8°e 9° ano do Ensino Fundamental</a:t>
          </a:r>
          <a:endParaRPr lang="pt-BR" dirty="0">
            <a:solidFill>
              <a:srgbClr val="00B050"/>
            </a:solidFill>
          </a:endParaRPr>
        </a:p>
      </dgm:t>
    </dgm:pt>
    <dgm:pt modelId="{9BB9B9A7-A850-430E-8417-BB694B3430C9}" type="parTrans" cxnId="{D1FC2DAA-A9A5-412A-9FA5-B04EC9C7ACBD}">
      <dgm:prSet/>
      <dgm:spPr/>
      <dgm:t>
        <a:bodyPr/>
        <a:lstStyle/>
        <a:p>
          <a:endParaRPr lang="pt-BR"/>
        </a:p>
      </dgm:t>
    </dgm:pt>
    <dgm:pt modelId="{42263298-8445-4B63-A01C-5058C46DA551}" type="sibTrans" cxnId="{D1FC2DAA-A9A5-412A-9FA5-B04EC9C7ACBD}">
      <dgm:prSet/>
      <dgm:spPr/>
      <dgm:t>
        <a:bodyPr/>
        <a:lstStyle/>
        <a:p>
          <a:endParaRPr lang="pt-BR"/>
        </a:p>
      </dgm:t>
    </dgm:pt>
    <dgm:pt modelId="{0CD97FD5-768A-4CEA-8392-FC53989FD3BB}" type="pres">
      <dgm:prSet presAssocID="{CC2F9945-FA17-44BF-A405-F56F5B9780F5}" presName="linear" presStyleCnt="0">
        <dgm:presLayoutVars>
          <dgm:animLvl val="lvl"/>
          <dgm:resizeHandles val="exact"/>
        </dgm:presLayoutVars>
      </dgm:prSet>
      <dgm:spPr/>
      <dgm:t>
        <a:bodyPr/>
        <a:lstStyle/>
        <a:p>
          <a:endParaRPr lang="pt-BR"/>
        </a:p>
      </dgm:t>
    </dgm:pt>
    <dgm:pt modelId="{3934EDB4-9910-4831-ABDC-484A3A8A15B3}" type="pres">
      <dgm:prSet presAssocID="{0D2575F6-7021-4CE9-8842-C6009208E844}" presName="parentText" presStyleLbl="node1" presStyleIdx="0" presStyleCnt="2">
        <dgm:presLayoutVars>
          <dgm:chMax val="0"/>
          <dgm:bulletEnabled val="1"/>
        </dgm:presLayoutVars>
      </dgm:prSet>
      <dgm:spPr/>
      <dgm:t>
        <a:bodyPr/>
        <a:lstStyle/>
        <a:p>
          <a:endParaRPr lang="pt-BR"/>
        </a:p>
      </dgm:t>
    </dgm:pt>
    <dgm:pt modelId="{7876DFE6-CE63-414B-9AD5-902F6CA199D7}" type="pres">
      <dgm:prSet presAssocID="{0D2575F6-7021-4CE9-8842-C6009208E844}" presName="childText" presStyleLbl="revTx" presStyleIdx="0" presStyleCnt="2">
        <dgm:presLayoutVars>
          <dgm:bulletEnabled val="1"/>
        </dgm:presLayoutVars>
      </dgm:prSet>
      <dgm:spPr/>
      <dgm:t>
        <a:bodyPr/>
        <a:lstStyle/>
        <a:p>
          <a:endParaRPr lang="pt-BR"/>
        </a:p>
      </dgm:t>
    </dgm:pt>
    <dgm:pt modelId="{5DC9244F-A978-4A69-8FD5-17AA35FA047A}" type="pres">
      <dgm:prSet presAssocID="{2889D66B-27C5-457E-B335-A3FBC01B43DA}" presName="parentText" presStyleLbl="node1" presStyleIdx="1" presStyleCnt="2">
        <dgm:presLayoutVars>
          <dgm:chMax val="0"/>
          <dgm:bulletEnabled val="1"/>
        </dgm:presLayoutVars>
      </dgm:prSet>
      <dgm:spPr/>
      <dgm:t>
        <a:bodyPr/>
        <a:lstStyle/>
        <a:p>
          <a:endParaRPr lang="pt-BR"/>
        </a:p>
      </dgm:t>
    </dgm:pt>
    <dgm:pt modelId="{D8C8AAB9-6F40-4FA5-922E-3C4747EA126F}" type="pres">
      <dgm:prSet presAssocID="{2889D66B-27C5-457E-B335-A3FBC01B43DA}" presName="childText" presStyleLbl="revTx" presStyleIdx="1" presStyleCnt="2">
        <dgm:presLayoutVars>
          <dgm:bulletEnabled val="1"/>
        </dgm:presLayoutVars>
      </dgm:prSet>
      <dgm:spPr/>
      <dgm:t>
        <a:bodyPr/>
        <a:lstStyle/>
        <a:p>
          <a:endParaRPr lang="pt-BR"/>
        </a:p>
      </dgm:t>
    </dgm:pt>
  </dgm:ptLst>
  <dgm:cxnLst>
    <dgm:cxn modelId="{47B96F85-3201-4116-8FFB-28DF602A22DF}" srcId="{CC2F9945-FA17-44BF-A405-F56F5B9780F5}" destId="{0D2575F6-7021-4CE9-8842-C6009208E844}" srcOrd="0" destOrd="0" parTransId="{795A588B-3E77-4308-B5A1-BDC760283B47}" sibTransId="{4AA6C03E-386A-494F-A98C-DE03B91F90BE}"/>
    <dgm:cxn modelId="{924E368E-4894-4931-A335-0A40B835F5AD}" type="presOf" srcId="{2889D66B-27C5-457E-B335-A3FBC01B43DA}" destId="{5DC9244F-A978-4A69-8FD5-17AA35FA047A}" srcOrd="0" destOrd="0" presId="urn:microsoft.com/office/officeart/2005/8/layout/vList2"/>
    <dgm:cxn modelId="{D1FC2DAA-A9A5-412A-9FA5-B04EC9C7ACBD}" srcId="{2889D66B-27C5-457E-B335-A3FBC01B43DA}" destId="{426A8F49-7890-4B85-B007-B318C64E07C8}" srcOrd="0" destOrd="0" parTransId="{9BB9B9A7-A850-430E-8417-BB694B3430C9}" sibTransId="{42263298-8445-4B63-A01C-5058C46DA551}"/>
    <dgm:cxn modelId="{CAB28110-3B4B-4AF5-B7EB-FE21916517AE}" srcId="{0D2575F6-7021-4CE9-8842-C6009208E844}" destId="{432FC28D-A252-46FC-9E5E-5FC1322DEAD9}" srcOrd="0" destOrd="0" parTransId="{1A01F95E-3532-44A9-8615-891EA66D0A79}" sibTransId="{6661D38F-C964-4023-ABE4-76A28A52F7AF}"/>
    <dgm:cxn modelId="{34559388-B762-4588-AA2E-D88BEB245A8A}" type="presOf" srcId="{CC2F9945-FA17-44BF-A405-F56F5B9780F5}" destId="{0CD97FD5-768A-4CEA-8392-FC53989FD3BB}" srcOrd="0" destOrd="0" presId="urn:microsoft.com/office/officeart/2005/8/layout/vList2"/>
    <dgm:cxn modelId="{5A7486FD-1A83-4B95-8C40-183C50ACE42A}" type="presOf" srcId="{426A8F49-7890-4B85-B007-B318C64E07C8}" destId="{D8C8AAB9-6F40-4FA5-922E-3C4747EA126F}" srcOrd="0" destOrd="0" presId="urn:microsoft.com/office/officeart/2005/8/layout/vList2"/>
    <dgm:cxn modelId="{DAF4F51C-D6BC-4573-8F9A-B62C5DFEF811}" type="presOf" srcId="{0D2575F6-7021-4CE9-8842-C6009208E844}" destId="{3934EDB4-9910-4831-ABDC-484A3A8A15B3}" srcOrd="0" destOrd="0" presId="urn:microsoft.com/office/officeart/2005/8/layout/vList2"/>
    <dgm:cxn modelId="{E256C4FF-3A2C-4228-B1EF-CE444C24BAE4}" type="presOf" srcId="{432FC28D-A252-46FC-9E5E-5FC1322DEAD9}" destId="{7876DFE6-CE63-414B-9AD5-902F6CA199D7}" srcOrd="0" destOrd="0" presId="urn:microsoft.com/office/officeart/2005/8/layout/vList2"/>
    <dgm:cxn modelId="{F8B559BF-9544-4FA1-9D8F-B8F69DB4C51C}" srcId="{CC2F9945-FA17-44BF-A405-F56F5B9780F5}" destId="{2889D66B-27C5-457E-B335-A3FBC01B43DA}" srcOrd="1" destOrd="0" parTransId="{EEDB34CD-A8A9-4FC7-85A1-606B79B4A1C9}" sibTransId="{1534D803-253F-4714-872D-EA02819F5238}"/>
    <dgm:cxn modelId="{359615D8-C760-4D41-8FF7-E5A2BF7DF643}" type="presParOf" srcId="{0CD97FD5-768A-4CEA-8392-FC53989FD3BB}" destId="{3934EDB4-9910-4831-ABDC-484A3A8A15B3}" srcOrd="0" destOrd="0" presId="urn:microsoft.com/office/officeart/2005/8/layout/vList2"/>
    <dgm:cxn modelId="{63CDF8B4-9BAE-4569-9DFF-08762E79914D}" type="presParOf" srcId="{0CD97FD5-768A-4CEA-8392-FC53989FD3BB}" destId="{7876DFE6-CE63-414B-9AD5-902F6CA199D7}" srcOrd="1" destOrd="0" presId="urn:microsoft.com/office/officeart/2005/8/layout/vList2"/>
    <dgm:cxn modelId="{75CCD62F-85D0-4C0C-93FA-A6C143579365}" type="presParOf" srcId="{0CD97FD5-768A-4CEA-8392-FC53989FD3BB}" destId="{5DC9244F-A978-4A69-8FD5-17AA35FA047A}" srcOrd="2" destOrd="0" presId="urn:microsoft.com/office/officeart/2005/8/layout/vList2"/>
    <dgm:cxn modelId="{72E7335B-7A6E-4BE2-8E5A-92F2E77EBD67}" type="presParOf" srcId="{0CD97FD5-768A-4CEA-8392-FC53989FD3BB}" destId="{D8C8AAB9-6F40-4FA5-922E-3C4747EA126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34EDB4-9910-4831-ABDC-484A3A8A15B3}">
      <dsp:nvSpPr>
        <dsp:cNvPr id="0" name=""/>
        <dsp:cNvSpPr/>
      </dsp:nvSpPr>
      <dsp:spPr>
        <a:xfrm>
          <a:off x="0" y="4749"/>
          <a:ext cx="8064896" cy="11992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pt-BR" sz="5000" kern="1200" dirty="0" smtClean="0"/>
            <a:t>Nível I</a:t>
          </a:r>
          <a:endParaRPr lang="pt-BR" sz="5000" kern="1200" dirty="0"/>
        </a:p>
      </dsp:txBody>
      <dsp:txXfrm>
        <a:off x="0" y="4749"/>
        <a:ext cx="8064896" cy="1199250"/>
      </dsp:txXfrm>
    </dsp:sp>
    <dsp:sp modelId="{7876DFE6-CE63-414B-9AD5-902F6CA199D7}">
      <dsp:nvSpPr>
        <dsp:cNvPr id="0" name=""/>
        <dsp:cNvSpPr/>
      </dsp:nvSpPr>
      <dsp:spPr>
        <a:xfrm>
          <a:off x="0" y="1204000"/>
          <a:ext cx="8064896"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pt-BR" sz="3900" kern="1200" dirty="0" smtClean="0">
              <a:solidFill>
                <a:srgbClr val="00B050"/>
              </a:solidFill>
            </a:rPr>
            <a:t>6° e 7° ano do Ensino Fundamental</a:t>
          </a:r>
          <a:endParaRPr lang="pt-BR" sz="3900" kern="1200" dirty="0">
            <a:solidFill>
              <a:srgbClr val="00B050"/>
            </a:solidFill>
          </a:endParaRPr>
        </a:p>
      </dsp:txBody>
      <dsp:txXfrm>
        <a:off x="0" y="1204000"/>
        <a:ext cx="8064896" cy="828000"/>
      </dsp:txXfrm>
    </dsp:sp>
    <dsp:sp modelId="{5DC9244F-A978-4A69-8FD5-17AA35FA047A}">
      <dsp:nvSpPr>
        <dsp:cNvPr id="0" name=""/>
        <dsp:cNvSpPr/>
      </dsp:nvSpPr>
      <dsp:spPr>
        <a:xfrm>
          <a:off x="0" y="2032000"/>
          <a:ext cx="8064896" cy="11992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pt-BR" sz="5000" kern="1200" dirty="0" smtClean="0"/>
            <a:t>Nível II</a:t>
          </a:r>
          <a:endParaRPr lang="pt-BR" sz="5000" kern="1200" dirty="0"/>
        </a:p>
      </dsp:txBody>
      <dsp:txXfrm>
        <a:off x="0" y="2032000"/>
        <a:ext cx="8064896" cy="1199250"/>
      </dsp:txXfrm>
    </dsp:sp>
    <dsp:sp modelId="{D8C8AAB9-6F40-4FA5-922E-3C4747EA126F}">
      <dsp:nvSpPr>
        <dsp:cNvPr id="0" name=""/>
        <dsp:cNvSpPr/>
      </dsp:nvSpPr>
      <dsp:spPr>
        <a:xfrm>
          <a:off x="0" y="3231250"/>
          <a:ext cx="8064896"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pt-BR" sz="3900" kern="1200" dirty="0" smtClean="0">
              <a:solidFill>
                <a:srgbClr val="00B050"/>
              </a:solidFill>
            </a:rPr>
            <a:t>8°e 9° ano do Ensino Fundamental</a:t>
          </a:r>
          <a:endParaRPr lang="pt-BR" sz="3900" kern="1200" dirty="0">
            <a:solidFill>
              <a:srgbClr val="00B050"/>
            </a:solidFill>
          </a:endParaRPr>
        </a:p>
      </dsp:txBody>
      <dsp:txXfrm>
        <a:off x="0" y="3231250"/>
        <a:ext cx="8064896" cy="82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DE6F6-9A01-4298-8F17-F7CEE78B07ED}" type="datetimeFigureOut">
              <a:rPr lang="pt-BR" smtClean="0"/>
              <a:pPr/>
              <a:t>3/3/2016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34FEA-66F7-4BD3-96F1-DAB58E07C1E7}" type="slidenum">
              <a:rPr lang="pt-BR" smtClean="0"/>
              <a:pPr/>
              <a:t>‹nº›</a:t>
            </a:fld>
            <a:endParaRPr lang="pt-BR"/>
          </a:p>
        </p:txBody>
      </p:sp>
    </p:spTree>
    <p:extLst>
      <p:ext uri="{BB962C8B-B14F-4D97-AF65-F5344CB8AC3E}">
        <p14:creationId xmlns:p14="http://schemas.microsoft.com/office/powerpoint/2010/main" xmlns="" val="166298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479" y="4343144"/>
            <a:ext cx="5487040" cy="4115018"/>
          </a:xfrm>
          <a:prstGeom prst="rect">
            <a:avLst/>
          </a:prstGeom>
        </p:spPr>
        <p:txBody>
          <a:bodyPr lIns="91425" tIns="91425" rIns="91425" bIns="91425" anchor="ctr" anchorCtr="0">
            <a:noAutofit/>
          </a:bodyPr>
          <a:lstStyle/>
          <a:p>
            <a:pPr>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0423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D54A0CE-2B1B-40A2-B9F0-2DD9F6813EFA}" type="datetimeFigureOut">
              <a:rPr lang="pt-BR" smtClean="0"/>
              <a:pPr/>
              <a:t>3/3/2016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54A0CE-2B1B-40A2-B9F0-2DD9F6813EFA}" type="datetimeFigureOut">
              <a:rPr lang="pt-BR" smtClean="0"/>
              <a:pPr/>
              <a:t>3/3/2016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54A0CE-2B1B-40A2-B9F0-2DD9F6813EFA}" type="datetimeFigureOut">
              <a:rPr lang="pt-BR" smtClean="0"/>
              <a:pPr/>
              <a:t>3/3/2016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89799C8-706D-467A-B264-00E7485C1911}"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3FFFEA68-4DFF-40CA-83C6-DEE6E2E0829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707471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134459E-13F3-4245-A4C6-60E6B308FBA9}"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C00A89D-BA54-439B-B4B3-BB56DBED0949}"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414850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4DECACDE-B03B-4A9C-BDEC-5ADABD3936B3}"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96E836D-E2CA-4D29-BC46-43430604360C}"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64551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801E5D6-9497-4F2A-B6A6-BE440B370434}"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6B3C7D0-A383-4B0B-9CBC-94515734072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379632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A4404B7-A0CB-4D69-B576-9498A4683FD5}" type="datetimeFigureOut">
              <a:rPr lang="pt-BR">
                <a:solidFill>
                  <a:prstClr val="black">
                    <a:tint val="75000"/>
                  </a:prstClr>
                </a:solidFill>
              </a:rPr>
              <a:pPr>
                <a:defRPr/>
              </a:pPr>
              <a:t>3/3/2016</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AE9F2FCF-14A8-40B9-82FF-76A9C1951E0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056083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793DB15-10DA-4576-BE77-3294A74365E1}" type="datetimeFigureOut">
              <a:rPr lang="pt-BR">
                <a:solidFill>
                  <a:prstClr val="black">
                    <a:tint val="75000"/>
                  </a:prstClr>
                </a:solidFill>
              </a:rPr>
              <a:pPr>
                <a:defRPr/>
              </a:pPr>
              <a:t>3/3/2016</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393F1AF5-26B2-42EF-9327-E0D4925EA664}"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95454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7378E55-300F-4056-A6B1-15201ED3306D}" type="datetimeFigureOut">
              <a:rPr lang="pt-BR">
                <a:solidFill>
                  <a:prstClr val="black">
                    <a:tint val="75000"/>
                  </a:prstClr>
                </a:solidFill>
              </a:rPr>
              <a:pPr>
                <a:defRPr/>
              </a:pPr>
              <a:t>3/3/2016</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9F4A313-F84D-41FD-A01E-EED06ED0063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57970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261C03E-9F11-4420-98DC-75C1621B078A}"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13F9D41-7912-4038-A233-4051BE1F16D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8079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54A0CE-2B1B-40A2-B9F0-2DD9F6813EFA}" type="datetimeFigureOut">
              <a:rPr lang="pt-BR" smtClean="0"/>
              <a:pPr/>
              <a:t>3/3/2016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76D0B3A-8C07-46B2-BE39-43C6BD14CEAB}"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AB4DD1A-EF45-45C9-926D-29504BC421BE}"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73409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355B8FC-FBD4-43E0-ABDC-797C1E6DC7B8}"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E7F254B3-C8FF-417A-BF0F-6D69C7E5C64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16243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93FD8C9-DED3-4B2D-93D4-EBE3356AEF6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73498DD5-9756-40DA-9FC2-E575604B8FE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991752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89799C8-706D-467A-B264-00E7485C1911}"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3FFFEA68-4DFF-40CA-83C6-DEE6E2E0829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688865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134459E-13F3-4245-A4C6-60E6B308FBA9}"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C00A89D-BA54-439B-B4B3-BB56DBED0949}"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54032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4DECACDE-B03B-4A9C-BDEC-5ADABD3936B3}"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96E836D-E2CA-4D29-BC46-43430604360C}"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70031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801E5D6-9497-4F2A-B6A6-BE440B370434}"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6B3C7D0-A383-4B0B-9CBC-94515734072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995125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A4404B7-A0CB-4D69-B576-9498A4683FD5}" type="datetimeFigureOut">
              <a:rPr lang="pt-BR">
                <a:solidFill>
                  <a:prstClr val="black">
                    <a:tint val="75000"/>
                  </a:prstClr>
                </a:solidFill>
              </a:rPr>
              <a:pPr>
                <a:defRPr/>
              </a:pPr>
              <a:t>3/3/2016</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AE9F2FCF-14A8-40B9-82FF-76A9C1951E0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763630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793DB15-10DA-4576-BE77-3294A74365E1}" type="datetimeFigureOut">
              <a:rPr lang="pt-BR">
                <a:solidFill>
                  <a:prstClr val="black">
                    <a:tint val="75000"/>
                  </a:prstClr>
                </a:solidFill>
              </a:rPr>
              <a:pPr>
                <a:defRPr/>
              </a:pPr>
              <a:t>3/3/2016</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393F1AF5-26B2-42EF-9327-E0D4925EA664}"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05483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7378E55-300F-4056-A6B1-15201ED3306D}" type="datetimeFigureOut">
              <a:rPr lang="pt-BR">
                <a:solidFill>
                  <a:prstClr val="black">
                    <a:tint val="75000"/>
                  </a:prstClr>
                </a:solidFill>
              </a:rPr>
              <a:pPr>
                <a:defRPr/>
              </a:pPr>
              <a:t>3/3/2016</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9F4A313-F84D-41FD-A01E-EED06ED0063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23768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D54A0CE-2B1B-40A2-B9F0-2DD9F6813EFA}" type="datetimeFigureOut">
              <a:rPr lang="pt-BR" smtClean="0"/>
              <a:pPr/>
              <a:t>3/3/2016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261C03E-9F11-4420-98DC-75C1621B078A}"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13F9D41-7912-4038-A233-4051BE1F16D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937010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76D0B3A-8C07-46B2-BE39-43C6BD14CEAB}"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AB4DD1A-EF45-45C9-926D-29504BC421BE}"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726014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355B8FC-FBD4-43E0-ABDC-797C1E6DC7B8}"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E7F254B3-C8FF-417A-BF0F-6D69C7E5C64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535369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93FD8C9-DED3-4B2D-93D4-EBE3356AEF6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73498DD5-9756-40DA-9FC2-E575604B8FE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275013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89799C8-706D-467A-B264-00E7485C1911}"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3FFFEA68-4DFF-40CA-83C6-DEE6E2E0829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875024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134459E-13F3-4245-A4C6-60E6B308FBA9}"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C00A89D-BA54-439B-B4B3-BB56DBED0949}"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25067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4DECACDE-B03B-4A9C-BDEC-5ADABD3936B3}"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96E836D-E2CA-4D29-BC46-43430604360C}"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74788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801E5D6-9497-4F2A-B6A6-BE440B370434}"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6B3C7D0-A383-4B0B-9CBC-94515734072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816079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A4404B7-A0CB-4D69-B576-9498A4683FD5}" type="datetimeFigureOut">
              <a:rPr lang="pt-BR">
                <a:solidFill>
                  <a:prstClr val="black">
                    <a:tint val="75000"/>
                  </a:prstClr>
                </a:solidFill>
              </a:rPr>
              <a:pPr>
                <a:defRPr/>
              </a:pPr>
              <a:t>3/3/2016</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AE9F2FCF-14A8-40B9-82FF-76A9C1951E0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995964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793DB15-10DA-4576-BE77-3294A74365E1}" type="datetimeFigureOut">
              <a:rPr lang="pt-BR">
                <a:solidFill>
                  <a:prstClr val="black">
                    <a:tint val="75000"/>
                  </a:prstClr>
                </a:solidFill>
              </a:rPr>
              <a:pPr>
                <a:defRPr/>
              </a:pPr>
              <a:t>3/3/2016</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393F1AF5-26B2-42EF-9327-E0D4925EA664}"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63778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D54A0CE-2B1B-40A2-B9F0-2DD9F6813EFA}" type="datetimeFigureOut">
              <a:rPr lang="pt-BR" smtClean="0"/>
              <a:pPr/>
              <a:t>3/3/2016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7378E55-300F-4056-A6B1-15201ED3306D}" type="datetimeFigureOut">
              <a:rPr lang="pt-BR">
                <a:solidFill>
                  <a:prstClr val="black">
                    <a:tint val="75000"/>
                  </a:prstClr>
                </a:solidFill>
              </a:rPr>
              <a:pPr>
                <a:defRPr/>
              </a:pPr>
              <a:t>3/3/2016</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9F4A313-F84D-41FD-A01E-EED06ED0063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097136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261C03E-9F11-4420-98DC-75C1621B078A}"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13F9D41-7912-4038-A233-4051BE1F16D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940942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76D0B3A-8C07-46B2-BE39-43C6BD14CEAB}"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AB4DD1A-EF45-45C9-926D-29504BC421BE}"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792118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355B8FC-FBD4-43E0-ABDC-797C1E6DC7B8}"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E7F254B3-C8FF-417A-BF0F-6D69C7E5C64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030491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93FD8C9-DED3-4B2D-93D4-EBE3356AEF6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73498DD5-9756-40DA-9FC2-E575604B8FE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375669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89799C8-706D-467A-B264-00E7485C1911}"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3FFFEA68-4DFF-40CA-83C6-DEE6E2E0829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99148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134459E-13F3-4245-A4C6-60E6B308FBA9}"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C00A89D-BA54-439B-B4B3-BB56DBED0949}"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786790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4DECACDE-B03B-4A9C-BDEC-5ADABD3936B3}"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96E836D-E2CA-4D29-BC46-43430604360C}"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911128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801E5D6-9497-4F2A-B6A6-BE440B370434}"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6B3C7D0-A383-4B0B-9CBC-94515734072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360480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A4404B7-A0CB-4D69-B576-9498A4683FD5}" type="datetimeFigureOut">
              <a:rPr lang="pt-BR">
                <a:solidFill>
                  <a:prstClr val="black">
                    <a:tint val="75000"/>
                  </a:prstClr>
                </a:solidFill>
              </a:rPr>
              <a:pPr>
                <a:defRPr/>
              </a:pPr>
              <a:t>3/3/2016</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AE9F2FCF-14A8-40B9-82FF-76A9C1951E02}"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88345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D54A0CE-2B1B-40A2-B9F0-2DD9F6813EFA}" type="datetimeFigureOut">
              <a:rPr lang="pt-BR" smtClean="0"/>
              <a:pPr/>
              <a:t>3/3/2016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793DB15-10DA-4576-BE77-3294A74365E1}" type="datetimeFigureOut">
              <a:rPr lang="pt-BR">
                <a:solidFill>
                  <a:prstClr val="black">
                    <a:tint val="75000"/>
                  </a:prstClr>
                </a:solidFill>
              </a:rPr>
              <a:pPr>
                <a:defRPr/>
              </a:pPr>
              <a:t>3/3/2016</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393F1AF5-26B2-42EF-9327-E0D4925EA664}"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918334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37378E55-300F-4056-A6B1-15201ED3306D}" type="datetimeFigureOut">
              <a:rPr lang="pt-BR">
                <a:solidFill>
                  <a:prstClr val="black">
                    <a:tint val="75000"/>
                  </a:prstClr>
                </a:solidFill>
              </a:rPr>
              <a:pPr>
                <a:defRPr/>
              </a:pPr>
              <a:t>3/3/2016</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9F4A313-F84D-41FD-A01E-EED06ED0063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306352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261C03E-9F11-4420-98DC-75C1621B078A}"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13F9D41-7912-4038-A233-4051BE1F16D6}"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472760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76D0B3A-8C07-46B2-BE39-43C6BD14CEAB}" type="datetimeFigureOut">
              <a:rPr lang="pt-BR">
                <a:solidFill>
                  <a:prstClr val="black">
                    <a:tint val="75000"/>
                  </a:prstClr>
                </a:solidFill>
              </a:rPr>
              <a:pPr>
                <a:defRPr/>
              </a:pPr>
              <a:t>3/3/2016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AB4DD1A-EF45-45C9-926D-29504BC421BE}"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010332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355B8FC-FBD4-43E0-ABDC-797C1E6DC7B8}"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E7F254B3-C8FF-417A-BF0F-6D69C7E5C64F}"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753824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93FD8C9-DED3-4B2D-93D4-EBE3356AEF6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73498DD5-9756-40DA-9FC2-E575604B8FE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10109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D54A0CE-2B1B-40A2-B9F0-2DD9F6813EFA}" type="datetimeFigureOut">
              <a:rPr lang="pt-BR" smtClean="0"/>
              <a:pPr/>
              <a:t>3/3/2016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D54A0CE-2B1B-40A2-B9F0-2DD9F6813EFA}" type="datetimeFigureOut">
              <a:rPr lang="pt-BR" smtClean="0"/>
              <a:pPr/>
              <a:t>3/3/2016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D54A0CE-2B1B-40A2-B9F0-2DD9F6813EFA}" type="datetimeFigureOut">
              <a:rPr lang="pt-BR" smtClean="0"/>
              <a:pPr/>
              <a:t>3/3/2016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D54A0CE-2B1B-40A2-B9F0-2DD9F6813EFA}" type="datetimeFigureOut">
              <a:rPr lang="pt-BR" smtClean="0"/>
              <a:pPr/>
              <a:t>3/3/2016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29B4C0B-8DEA-48F2-A5D1-346DA880C97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4A0CE-2B1B-40A2-B9F0-2DD9F6813EFA}" type="datetimeFigureOut">
              <a:rPr lang="pt-BR" smtClean="0"/>
              <a:pPr/>
              <a:t>3/3/2016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B4C0B-8DEA-48F2-A5D1-346DA880C97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596CE4-15FE-4349-AB73-6112E6BFB6C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8147EF-94DA-465B-8E5C-B63767414AB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2413413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596CE4-15FE-4349-AB73-6112E6BFB6C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8147EF-94DA-465B-8E5C-B63767414AB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762897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596CE4-15FE-4349-AB73-6112E6BFB6C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8147EF-94DA-465B-8E5C-B63767414AB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3722826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596CE4-15FE-4349-AB73-6112E6BFB6C7}" type="datetimeFigureOut">
              <a:rPr lang="pt-BR">
                <a:solidFill>
                  <a:prstClr val="black">
                    <a:tint val="75000"/>
                  </a:prstClr>
                </a:solidFill>
              </a:rPr>
              <a:pPr>
                <a:defRPr/>
              </a:pPr>
              <a:t>3/3/2016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8147EF-94DA-465B-8E5C-B63767414AB1}"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xmlns="" val="129935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92696"/>
            <a:ext cx="8964488" cy="5632311"/>
          </a:xfrm>
          <a:prstGeom prst="rect">
            <a:avLst/>
          </a:prstGeom>
        </p:spPr>
        <p:txBody>
          <a:bodyPr wrap="square">
            <a:spAutoFit/>
          </a:bodyPr>
          <a:lstStyle/>
          <a:p>
            <a:pPr marL="285750" indent="-285750" algn="just">
              <a:buFont typeface="Wingdings" pitchFamily="2" charset="2"/>
              <a:buChar char="ü"/>
            </a:pPr>
            <a:endParaRPr lang="pt-BR" sz="2400" dirty="0" smtClean="0"/>
          </a:p>
          <a:p>
            <a:pPr marL="285750" indent="-285750" algn="just">
              <a:buFont typeface="Wingdings" pitchFamily="2" charset="2"/>
              <a:buChar char="ü"/>
            </a:pPr>
            <a:r>
              <a:rPr lang="pt-BR" sz="2400" dirty="0" smtClean="0"/>
              <a:t>Promover </a:t>
            </a:r>
            <a:r>
              <a:rPr lang="pt-BR" sz="2400" dirty="0" smtClean="0"/>
              <a:t>o direito à educação dos jovens de 15 a 17 que não concluíram o ensino fundamental; </a:t>
            </a:r>
          </a:p>
          <a:p>
            <a:pPr algn="just"/>
            <a:endParaRPr lang="pt-BR" sz="2400" dirty="0" smtClean="0"/>
          </a:p>
          <a:p>
            <a:pPr marL="285750" indent="-285750" algn="just">
              <a:buFont typeface="Wingdings" pitchFamily="2" charset="2"/>
              <a:buChar char="ü"/>
            </a:pPr>
            <a:r>
              <a:rPr lang="pt-BR" sz="2400" dirty="0" smtClean="0"/>
              <a:t>Fortalecer </a:t>
            </a:r>
            <a:r>
              <a:rPr lang="pt-BR" sz="2400" dirty="0"/>
              <a:t>os vínculos de família, os laços de solidariedade humana e de tolerância recíproca em que se firma a vida social; </a:t>
            </a:r>
            <a:endParaRPr lang="pt-BR" sz="2400" dirty="0" smtClean="0"/>
          </a:p>
          <a:p>
            <a:pPr algn="just"/>
            <a:endParaRPr lang="pt-BR" sz="2400" dirty="0" smtClean="0"/>
          </a:p>
          <a:p>
            <a:pPr marL="285750" indent="-285750" algn="just">
              <a:buFont typeface="Wingdings" pitchFamily="2" charset="2"/>
              <a:buChar char="ü"/>
            </a:pPr>
            <a:r>
              <a:rPr lang="pt-BR" sz="2400" dirty="0" smtClean="0"/>
              <a:t>Oportunizar </a:t>
            </a:r>
            <a:r>
              <a:rPr lang="pt-BR" sz="2400" dirty="0"/>
              <a:t>o desenvolvimento de ações comunitárias de interesse dos adolescentes e jovens</a:t>
            </a:r>
            <a:r>
              <a:rPr lang="pt-BR" sz="2400" dirty="0" smtClean="0"/>
              <a:t>;</a:t>
            </a:r>
          </a:p>
          <a:p>
            <a:pPr marL="285750" indent="-285750" algn="just">
              <a:buFont typeface="Wingdings" pitchFamily="2" charset="2"/>
              <a:buChar char="ü"/>
            </a:pPr>
            <a:endParaRPr lang="pt-BR" sz="2400" dirty="0" smtClean="0"/>
          </a:p>
          <a:p>
            <a:pPr marL="285750" indent="-285750" algn="just">
              <a:buFont typeface="Wingdings" pitchFamily="2" charset="2"/>
              <a:buChar char="ü"/>
            </a:pPr>
            <a:r>
              <a:rPr lang="pt-BR" sz="2400" dirty="0" smtClean="0"/>
              <a:t> Propiciar </a:t>
            </a:r>
            <a:r>
              <a:rPr lang="pt-BR" sz="2400" dirty="0"/>
              <a:t>aos estudantes a aquisição de conhecimentos, habilidades e a formação de atitudes e valores, como instrumentos para uma visão crítica do mundo</a:t>
            </a:r>
            <a:r>
              <a:rPr lang="pt-BR" sz="2400" dirty="0" smtClean="0"/>
              <a:t>;</a:t>
            </a:r>
          </a:p>
          <a:p>
            <a:pPr marL="285750" indent="-285750" algn="just">
              <a:buFont typeface="Wingdings" pitchFamily="2" charset="2"/>
              <a:buChar char="ü"/>
            </a:pPr>
            <a:endParaRPr lang="pt-BR" sz="2400" dirty="0" smtClean="0"/>
          </a:p>
          <a:p>
            <a:pPr algn="just"/>
            <a:endParaRPr lang="pt-BR" sz="2400" dirty="0" smtClean="0"/>
          </a:p>
        </p:txBody>
      </p:sp>
    </p:spTree>
    <p:extLst>
      <p:ext uri="{BB962C8B-B14F-4D97-AF65-F5344CB8AC3E}">
        <p14:creationId xmlns:p14="http://schemas.microsoft.com/office/powerpoint/2010/main" xmlns="" val="161555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80728"/>
            <a:ext cx="8964488" cy="4893647"/>
          </a:xfrm>
          <a:prstGeom prst="rect">
            <a:avLst/>
          </a:prstGeom>
        </p:spPr>
        <p:txBody>
          <a:bodyPr wrap="square">
            <a:spAutoFit/>
          </a:bodyPr>
          <a:lstStyle/>
          <a:p>
            <a:pPr marL="285750" indent="-285750" algn="just">
              <a:buFont typeface="Wingdings" pitchFamily="2" charset="2"/>
              <a:buChar char="ü"/>
            </a:pPr>
            <a:endParaRPr lang="pt-BR" sz="2400" dirty="0" smtClean="0"/>
          </a:p>
          <a:p>
            <a:pPr marL="285750" indent="-285750" algn="just">
              <a:buFont typeface="Wingdings" pitchFamily="2" charset="2"/>
              <a:buChar char="ü"/>
            </a:pPr>
            <a:r>
              <a:rPr lang="pt-BR" sz="2400" dirty="0" smtClean="0"/>
              <a:t> Promover aos jovens o exercício da autonomia com responsabilidade, aperfeiçoando a convivência em diferentes espaços sociais; </a:t>
            </a:r>
            <a:endParaRPr lang="pt-BR" sz="2400" dirty="0" smtClean="0"/>
          </a:p>
          <a:p>
            <a:pPr marL="285750" indent="-285750" algn="just">
              <a:buFont typeface="Wingdings" pitchFamily="2" charset="2"/>
              <a:buChar char="ü"/>
            </a:pPr>
            <a:endParaRPr lang="pt-BR" sz="2400" dirty="0" smtClean="0"/>
          </a:p>
          <a:p>
            <a:pPr marL="285750" indent="-285750" algn="just"/>
            <a:endParaRPr lang="pt-BR" sz="2400" dirty="0" smtClean="0"/>
          </a:p>
          <a:p>
            <a:pPr marL="285750" indent="-285750" algn="just">
              <a:buFont typeface="Wingdings" pitchFamily="2" charset="2"/>
              <a:buChar char="ü"/>
            </a:pPr>
            <a:r>
              <a:rPr lang="pt-BR" sz="2400" dirty="0" smtClean="0"/>
              <a:t>Reconhecer </a:t>
            </a:r>
            <a:r>
              <a:rPr lang="pt-BR" sz="2400" dirty="0"/>
              <a:t>e valorizar os conhecimentos científicos e históricos, assim como a produção literária e artística, como patrimônios culturais da humanidade; </a:t>
            </a:r>
            <a:endParaRPr lang="pt-BR" sz="2400" dirty="0" smtClean="0"/>
          </a:p>
          <a:p>
            <a:pPr algn="just"/>
            <a:endParaRPr lang="pt-BR" sz="2400" dirty="0" smtClean="0"/>
          </a:p>
          <a:p>
            <a:pPr algn="just"/>
            <a:endParaRPr lang="pt-BR" sz="2400" dirty="0"/>
          </a:p>
          <a:p>
            <a:pPr marL="285750" indent="-285750" algn="just">
              <a:buFont typeface="Wingdings" pitchFamily="2" charset="2"/>
              <a:buChar char="ü"/>
            </a:pPr>
            <a:r>
              <a:rPr lang="pt-BR" sz="2400" dirty="0"/>
              <a:t> </a:t>
            </a:r>
            <a:r>
              <a:rPr lang="pt-BR" sz="2400" dirty="0" smtClean="0"/>
              <a:t>Empregar </a:t>
            </a:r>
            <a:r>
              <a:rPr lang="pt-BR" sz="2400" dirty="0"/>
              <a:t>o uso das tecnologias necessárias à inserção cultural e profissional, por meio da informática </a:t>
            </a:r>
            <a:r>
              <a:rPr lang="pt-BR" sz="2400" dirty="0" smtClean="0"/>
              <a:t>básica.</a:t>
            </a:r>
            <a:endParaRPr lang="pt-BR" sz="2400" dirty="0"/>
          </a:p>
        </p:txBody>
      </p:sp>
    </p:spTree>
    <p:extLst>
      <p:ext uri="{BB962C8B-B14F-4D97-AF65-F5344CB8AC3E}">
        <p14:creationId xmlns:p14="http://schemas.microsoft.com/office/powerpoint/2010/main" xmlns="" val="771414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692696"/>
            <a:ext cx="8928992" cy="1631216"/>
          </a:xfrm>
          <a:prstGeom prst="rect">
            <a:avLst/>
          </a:prstGeom>
        </p:spPr>
        <p:txBody>
          <a:bodyPr wrap="square">
            <a:spAutoFit/>
          </a:bodyPr>
          <a:lstStyle/>
          <a:p>
            <a:pPr algn="ctr"/>
            <a:r>
              <a:rPr lang="pt-BR" sz="2800" b="1" dirty="0"/>
              <a:t>REQUISITOS DE </a:t>
            </a:r>
            <a:r>
              <a:rPr lang="pt-BR" sz="2800" b="1" dirty="0" smtClean="0"/>
              <a:t>ACESSO</a:t>
            </a:r>
          </a:p>
          <a:p>
            <a:pPr algn="just"/>
            <a:r>
              <a:rPr lang="pt-BR" sz="2400" b="1" dirty="0" smtClean="0"/>
              <a:t>O Projeto Seguindo em Frente, </a:t>
            </a:r>
            <a:r>
              <a:rPr lang="pt-BR" sz="2400" dirty="0"/>
              <a:t>Aprovado por meio da Resolução/SED n. 2857, de 5 de fevereiro de 2014. </a:t>
            </a:r>
            <a:r>
              <a:rPr lang="pt-BR" sz="2400" b="1" dirty="0" smtClean="0"/>
              <a:t> está formatado em dois níveis:</a:t>
            </a:r>
          </a:p>
          <a:p>
            <a:pPr algn="ctr"/>
            <a:endParaRPr lang="pt-BR" sz="2400" b="1" dirty="0"/>
          </a:p>
        </p:txBody>
      </p:sp>
      <p:graphicFrame>
        <p:nvGraphicFramePr>
          <p:cNvPr id="3" name="Diagrama 2"/>
          <p:cNvGraphicFramePr/>
          <p:nvPr>
            <p:extLst>
              <p:ext uri="{D42A27DB-BD31-4B8C-83A1-F6EECF244321}">
                <p14:modId xmlns:p14="http://schemas.microsoft.com/office/powerpoint/2010/main" xmlns="" val="2704017937"/>
              </p:ext>
            </p:extLst>
          </p:nvPr>
        </p:nvGraphicFramePr>
        <p:xfrm>
          <a:off x="539552" y="1919765"/>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30038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548680"/>
            <a:ext cx="8928992" cy="5632311"/>
          </a:xfrm>
          <a:prstGeom prst="rect">
            <a:avLst/>
          </a:prstGeom>
        </p:spPr>
        <p:txBody>
          <a:bodyPr wrap="square">
            <a:spAutoFit/>
          </a:bodyPr>
          <a:lstStyle/>
          <a:p>
            <a:pPr algn="ctr"/>
            <a:r>
              <a:rPr lang="pt-BR" sz="3600" b="1" dirty="0" smtClean="0">
                <a:solidFill>
                  <a:schemeClr val="tx2"/>
                </a:solidFill>
              </a:rPr>
              <a:t>Matrícula</a:t>
            </a:r>
          </a:p>
          <a:p>
            <a:pPr algn="ctr"/>
            <a:endParaRPr lang="pt-BR" sz="3600" b="1" dirty="0" smtClean="0">
              <a:solidFill>
                <a:schemeClr val="tx2"/>
              </a:solidFill>
            </a:endParaRPr>
          </a:p>
          <a:p>
            <a:pPr marL="571500" indent="-571500" algn="just">
              <a:buFont typeface="Wingdings" panose="05000000000000000000" pitchFamily="2" charset="2"/>
              <a:buChar char="§"/>
            </a:pPr>
            <a:r>
              <a:rPr lang="pt-BR" sz="3600" dirty="0" smtClean="0"/>
              <a:t>A partir de 2016, a matrícula será 100% online, efetuada no nível I ou nível II.</a:t>
            </a:r>
          </a:p>
          <a:p>
            <a:pPr marL="571500" indent="-571500" algn="just">
              <a:buFont typeface="Wingdings" panose="05000000000000000000" pitchFamily="2" charset="2"/>
              <a:buChar char="§"/>
            </a:pPr>
            <a:endParaRPr lang="pt-BR" sz="3600" dirty="0" smtClean="0"/>
          </a:p>
          <a:p>
            <a:pPr marL="571500" indent="-571500" algn="just">
              <a:buFont typeface="Wingdings" panose="05000000000000000000" pitchFamily="2" charset="2"/>
              <a:buChar char="§"/>
            </a:pPr>
            <a:r>
              <a:rPr lang="pt-BR" sz="3600" dirty="0" smtClean="0"/>
              <a:t> De acordo com o documento de escolaridade apresentado e, na falta desse, mediante classificação, por avaliação, realizada pela unidade escolar, conforme critérios estabelecidos neste projeto.</a:t>
            </a:r>
            <a:r>
              <a:rPr lang="pt-BR" sz="3600" b="1" dirty="0" smtClean="0"/>
              <a:t> </a:t>
            </a:r>
            <a:endParaRPr lang="pt-BR" sz="3600" b="1" dirty="0"/>
          </a:p>
        </p:txBody>
      </p:sp>
    </p:spTree>
    <p:extLst>
      <p:ext uri="{BB962C8B-B14F-4D97-AF65-F5344CB8AC3E}">
        <p14:creationId xmlns:p14="http://schemas.microsoft.com/office/powerpoint/2010/main" xmlns="" val="463602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836712"/>
            <a:ext cx="8568952" cy="5632311"/>
          </a:xfrm>
          <a:prstGeom prst="rect">
            <a:avLst/>
          </a:prstGeom>
        </p:spPr>
        <p:txBody>
          <a:bodyPr wrap="square">
            <a:spAutoFit/>
          </a:bodyPr>
          <a:lstStyle/>
          <a:p>
            <a:pPr marL="571500" indent="-571500" algn="just">
              <a:buFont typeface="Wingdings" panose="05000000000000000000" pitchFamily="2" charset="2"/>
              <a:buChar char="§"/>
            </a:pPr>
            <a:r>
              <a:rPr lang="pt-BR" sz="3600" dirty="0" smtClean="0"/>
              <a:t>Matrículas novas </a:t>
            </a:r>
            <a:r>
              <a:rPr lang="pt-BR" sz="3600" dirty="0"/>
              <a:t>só poderão ser realizadas desde que a unidade escolar ainda não tenha oferecido até o limite de 15% (quinze por cento) da carga horária total do nível pretendido pelo estudante</a:t>
            </a:r>
            <a:r>
              <a:rPr lang="pt-BR" sz="3600" dirty="0" smtClean="0"/>
              <a:t>.</a:t>
            </a:r>
          </a:p>
          <a:p>
            <a:pPr algn="just"/>
            <a:endParaRPr lang="pt-BR" sz="3600" dirty="0" smtClean="0"/>
          </a:p>
          <a:p>
            <a:pPr marL="571500" indent="-571500" algn="just">
              <a:buFont typeface="Wingdings" panose="05000000000000000000" pitchFamily="2" charset="2"/>
              <a:buChar char="§"/>
            </a:pPr>
            <a:r>
              <a:rPr lang="pt-BR" sz="3600" dirty="0" smtClean="0"/>
              <a:t> </a:t>
            </a:r>
            <a:r>
              <a:rPr lang="pt-BR" sz="3600" dirty="0"/>
              <a:t>Ao candidato à matrícula, exigir-se-á requerimento assinado pelos pais ou responsável, acompanhado dos seguintes documentos: </a:t>
            </a:r>
          </a:p>
        </p:txBody>
      </p:sp>
    </p:spTree>
    <p:extLst>
      <p:ext uri="{BB962C8B-B14F-4D97-AF65-F5344CB8AC3E}">
        <p14:creationId xmlns:p14="http://schemas.microsoft.com/office/powerpoint/2010/main" xmlns="" val="188072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20688"/>
            <a:ext cx="8712968" cy="5078313"/>
          </a:xfrm>
          <a:prstGeom prst="rect">
            <a:avLst/>
          </a:prstGeom>
        </p:spPr>
        <p:txBody>
          <a:bodyPr wrap="square">
            <a:spAutoFit/>
          </a:bodyPr>
          <a:lstStyle/>
          <a:p>
            <a:pPr marL="285750" indent="-285750" algn="just">
              <a:buFont typeface="Wingdings" pitchFamily="2" charset="2"/>
              <a:buChar char="ü"/>
            </a:pPr>
            <a:r>
              <a:rPr lang="pt-BR" sz="3600" dirty="0"/>
              <a:t>C</a:t>
            </a:r>
            <a:r>
              <a:rPr lang="pt-BR" sz="3600" dirty="0" smtClean="0"/>
              <a:t>ópia </a:t>
            </a:r>
            <a:r>
              <a:rPr lang="pt-BR" sz="3600" dirty="0"/>
              <a:t>da certidão de nascimento, ou casamento e excepcionalmente a cédula de Identidade; </a:t>
            </a:r>
            <a:endParaRPr lang="pt-BR" sz="3600" dirty="0" smtClean="0"/>
          </a:p>
          <a:p>
            <a:pPr marL="285750" indent="-285750" algn="just">
              <a:buFont typeface="Wingdings" pitchFamily="2" charset="2"/>
              <a:buChar char="ü"/>
            </a:pPr>
            <a:endParaRPr lang="pt-BR" sz="3600" dirty="0" smtClean="0"/>
          </a:p>
          <a:p>
            <a:pPr marL="285750" indent="-285750" algn="just">
              <a:buFont typeface="Wingdings" pitchFamily="2" charset="2"/>
              <a:buChar char="ü"/>
            </a:pPr>
            <a:r>
              <a:rPr lang="pt-BR" sz="3600" dirty="0"/>
              <a:t>T</a:t>
            </a:r>
            <a:r>
              <a:rPr lang="pt-BR" sz="3600" dirty="0" smtClean="0"/>
              <a:t>ransferência</a:t>
            </a:r>
            <a:r>
              <a:rPr lang="pt-BR" sz="3600" dirty="0"/>
              <a:t>, quando for o caso; </a:t>
            </a:r>
            <a:endParaRPr lang="pt-BR" sz="3600" dirty="0" smtClean="0"/>
          </a:p>
          <a:p>
            <a:pPr marL="285750" indent="-285750" algn="just">
              <a:buFont typeface="Wingdings" pitchFamily="2" charset="2"/>
              <a:buChar char="ü"/>
            </a:pPr>
            <a:endParaRPr lang="pt-BR" sz="3600" dirty="0" smtClean="0"/>
          </a:p>
          <a:p>
            <a:pPr marL="285750" indent="-285750" algn="just">
              <a:buFont typeface="Wingdings" pitchFamily="2" charset="2"/>
              <a:buChar char="ü"/>
            </a:pPr>
            <a:r>
              <a:rPr lang="pt-BR" sz="3600" dirty="0"/>
              <a:t>E</a:t>
            </a:r>
            <a:r>
              <a:rPr lang="pt-BR" sz="3600" dirty="0" smtClean="0"/>
              <a:t>menta </a:t>
            </a:r>
            <a:r>
              <a:rPr lang="pt-BR" sz="3600" dirty="0"/>
              <a:t>curricular, quando for o caso; </a:t>
            </a:r>
            <a:endParaRPr lang="pt-BR" sz="3600" dirty="0" smtClean="0"/>
          </a:p>
          <a:p>
            <a:pPr algn="just"/>
            <a:endParaRPr lang="pt-BR" sz="3600" dirty="0" smtClean="0"/>
          </a:p>
          <a:p>
            <a:pPr marL="285750" indent="-285750" algn="just">
              <a:buFont typeface="Wingdings" pitchFamily="2" charset="2"/>
              <a:buChar char="ü"/>
            </a:pPr>
            <a:r>
              <a:rPr lang="pt-BR" sz="3600" dirty="0"/>
              <a:t>C</a:t>
            </a:r>
            <a:r>
              <a:rPr lang="pt-BR" sz="3600" dirty="0" smtClean="0"/>
              <a:t>arteira </a:t>
            </a:r>
            <a:r>
              <a:rPr lang="pt-BR" sz="3600" dirty="0"/>
              <a:t>de vacinação. </a:t>
            </a:r>
          </a:p>
        </p:txBody>
      </p:sp>
    </p:spTree>
    <p:extLst>
      <p:ext uri="{BB962C8B-B14F-4D97-AF65-F5344CB8AC3E}">
        <p14:creationId xmlns:p14="http://schemas.microsoft.com/office/powerpoint/2010/main" xmlns="" val="3986299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836712"/>
            <a:ext cx="8640960" cy="5509200"/>
          </a:xfrm>
          <a:prstGeom prst="rect">
            <a:avLst/>
          </a:prstGeom>
        </p:spPr>
        <p:txBody>
          <a:bodyPr wrap="square">
            <a:spAutoFit/>
          </a:bodyPr>
          <a:lstStyle/>
          <a:p>
            <a:pPr marL="457200" indent="-457200" algn="just">
              <a:buFont typeface="Arial" panose="020B0604020202020204" pitchFamily="34" charset="0"/>
              <a:buChar char="•"/>
            </a:pPr>
            <a:r>
              <a:rPr lang="pt-BR" sz="3200" dirty="0"/>
              <a:t>A não apresentação da carteira de vacinação não condiciona ao indeferimento da </a:t>
            </a:r>
            <a:r>
              <a:rPr lang="pt-BR" sz="3200" dirty="0" smtClean="0"/>
              <a:t>matrícula. </a:t>
            </a:r>
          </a:p>
          <a:p>
            <a:pPr marL="457200" indent="-457200" algn="just">
              <a:buFont typeface="Arial" panose="020B0604020202020204" pitchFamily="34" charset="0"/>
              <a:buChar char="•"/>
            </a:pPr>
            <a:r>
              <a:rPr lang="pt-BR" sz="3200" dirty="0" smtClean="0"/>
              <a:t>A matrícula </a:t>
            </a:r>
            <a:r>
              <a:rPr lang="pt-BR" sz="3200" dirty="0"/>
              <a:t>concretizar-se-á com a apresentação da documentação exigida e após o deferimento da direção.  </a:t>
            </a:r>
          </a:p>
          <a:p>
            <a:pPr marL="457200" indent="-457200" algn="just">
              <a:buFont typeface="Arial" panose="020B0604020202020204" pitchFamily="34" charset="0"/>
              <a:buChar char="•"/>
            </a:pPr>
            <a:r>
              <a:rPr lang="pt-BR" sz="3200" dirty="0"/>
              <a:t>A matrícula poderá ser cancelada, em qualquer época do ano, pelos pais ou responsável, e pela escola quando, comprovadamente, o estudante não comparecer por 60 (sessenta) dias consecutivos, sem justificativa escrita pelos pais ou responsável pela matrícula. </a:t>
            </a:r>
          </a:p>
        </p:txBody>
      </p:sp>
    </p:spTree>
    <p:extLst>
      <p:ext uri="{BB962C8B-B14F-4D97-AF65-F5344CB8AC3E}">
        <p14:creationId xmlns:p14="http://schemas.microsoft.com/office/powerpoint/2010/main" xmlns="" val="74441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764704"/>
            <a:ext cx="8928992" cy="5632311"/>
          </a:xfrm>
          <a:prstGeom prst="rect">
            <a:avLst/>
          </a:prstGeom>
        </p:spPr>
        <p:txBody>
          <a:bodyPr wrap="square">
            <a:spAutoFit/>
          </a:bodyPr>
          <a:lstStyle/>
          <a:p>
            <a:pPr algn="ctr"/>
            <a:r>
              <a:rPr lang="pt-BR" sz="3600" b="1" dirty="0" smtClean="0">
                <a:solidFill>
                  <a:schemeClr val="tx2"/>
                </a:solidFill>
              </a:rPr>
              <a:t>Classificação</a:t>
            </a:r>
          </a:p>
          <a:p>
            <a:pPr algn="ctr"/>
            <a:endParaRPr lang="pt-BR" sz="3600" b="1" dirty="0" smtClean="0">
              <a:solidFill>
                <a:schemeClr val="tx2"/>
              </a:solidFill>
            </a:endParaRPr>
          </a:p>
          <a:p>
            <a:pPr marL="457200" indent="-457200" algn="just">
              <a:buFont typeface="Wingdings" panose="05000000000000000000" pitchFamily="2" charset="2"/>
              <a:buChar char="§"/>
            </a:pPr>
            <a:r>
              <a:rPr lang="pt-BR" sz="3200" dirty="0" smtClean="0"/>
              <a:t>Para </a:t>
            </a:r>
            <a:r>
              <a:rPr lang="pt-BR" sz="3200" dirty="0"/>
              <a:t>fins de classificação, a nota de desempenho do estudante não deverá ser inferior a 7,0 (sete), em cada área de conhecimento/componente curricular, objeto da avaliação. </a:t>
            </a:r>
            <a:endParaRPr lang="pt-BR" sz="3200" dirty="0" smtClean="0"/>
          </a:p>
          <a:p>
            <a:pPr marL="457200" indent="-457200" algn="just">
              <a:buFont typeface="Wingdings" panose="05000000000000000000" pitchFamily="2" charset="2"/>
              <a:buChar char="§"/>
            </a:pPr>
            <a:endParaRPr lang="pt-BR" sz="3200" dirty="0"/>
          </a:p>
          <a:p>
            <a:pPr marL="457200" indent="-457200" algn="just">
              <a:buFont typeface="Wingdings" panose="05000000000000000000" pitchFamily="2" charset="2"/>
              <a:buChar char="§"/>
            </a:pPr>
            <a:r>
              <a:rPr lang="pt-BR" sz="3200" dirty="0" smtClean="0"/>
              <a:t>As </a:t>
            </a:r>
            <a:r>
              <a:rPr lang="pt-BR" sz="3200" dirty="0"/>
              <a:t>avaliações previstas, para comprovar conhecimentos referentes aos anos iniciais do ensino fundamental serão de responsabilidade da equipe pedagógica da escola, e deverão: </a:t>
            </a:r>
          </a:p>
        </p:txBody>
      </p:sp>
    </p:spTree>
    <p:extLst>
      <p:ext uri="{BB962C8B-B14F-4D97-AF65-F5344CB8AC3E}">
        <p14:creationId xmlns:p14="http://schemas.microsoft.com/office/powerpoint/2010/main" xmlns="" val="2913226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08720"/>
            <a:ext cx="8964488" cy="5262979"/>
          </a:xfrm>
          <a:prstGeom prst="rect">
            <a:avLst/>
          </a:prstGeom>
        </p:spPr>
        <p:txBody>
          <a:bodyPr wrap="square">
            <a:spAutoFit/>
          </a:bodyPr>
          <a:lstStyle/>
          <a:p>
            <a:pPr marL="285750" indent="-285750" algn="just">
              <a:buFont typeface="Wingdings" pitchFamily="2" charset="2"/>
              <a:buChar char="ü"/>
            </a:pPr>
            <a:r>
              <a:rPr lang="pt-BR" sz="2800" dirty="0" smtClean="0"/>
              <a:t>Ser </a:t>
            </a:r>
            <a:r>
              <a:rPr lang="pt-BR" sz="2800" dirty="0"/>
              <a:t>elaboradas por áreas de conhecimento/componente curricular constantes da base nacional comum e da parte diversificada</a:t>
            </a:r>
            <a:r>
              <a:rPr lang="pt-BR" sz="2800" dirty="0" smtClean="0"/>
              <a:t>;</a:t>
            </a:r>
          </a:p>
          <a:p>
            <a:pPr marL="285750" indent="-285750" algn="just">
              <a:buFont typeface="Wingdings" pitchFamily="2" charset="2"/>
              <a:buChar char="ü"/>
            </a:pPr>
            <a:r>
              <a:rPr lang="pt-BR" sz="2800" dirty="0" smtClean="0"/>
              <a:t> Abranger </a:t>
            </a:r>
            <a:r>
              <a:rPr lang="pt-BR" sz="2800" dirty="0"/>
              <a:t>todos os conteúdos curriculares correspondentes ao nível de conhecimento anterior àquele pretendido pelo candidato, em conformidade com a ementa curricular; </a:t>
            </a:r>
            <a:endParaRPr lang="pt-BR" sz="2800" dirty="0" smtClean="0"/>
          </a:p>
          <a:p>
            <a:pPr marL="285750" indent="-285750" algn="just">
              <a:buFont typeface="Wingdings" pitchFamily="2" charset="2"/>
              <a:buChar char="ü"/>
            </a:pPr>
            <a:r>
              <a:rPr lang="pt-BR" sz="2800" dirty="0"/>
              <a:t>S</a:t>
            </a:r>
            <a:r>
              <a:rPr lang="pt-BR" sz="2800" dirty="0" smtClean="0"/>
              <a:t>er </a:t>
            </a:r>
            <a:r>
              <a:rPr lang="pt-BR" sz="2800" dirty="0"/>
              <a:t>aplicadas na forma escrita; </a:t>
            </a:r>
            <a:endParaRPr lang="pt-BR" sz="2800" dirty="0" smtClean="0"/>
          </a:p>
          <a:p>
            <a:pPr marL="285750" indent="-285750" algn="just">
              <a:buFont typeface="Wingdings" pitchFamily="2" charset="2"/>
              <a:buChar char="ü"/>
            </a:pPr>
            <a:r>
              <a:rPr lang="pt-BR" sz="2800" dirty="0"/>
              <a:t>S</a:t>
            </a:r>
            <a:r>
              <a:rPr lang="pt-BR" sz="2800" dirty="0" smtClean="0"/>
              <a:t>er </a:t>
            </a:r>
            <a:r>
              <a:rPr lang="pt-BR" sz="2800" dirty="0"/>
              <a:t>corrigidas e atribuídas notas correspondentes ao desempenho demonstrado; </a:t>
            </a:r>
            <a:endParaRPr lang="pt-BR" sz="2800" dirty="0" smtClean="0"/>
          </a:p>
          <a:p>
            <a:pPr marL="285750" indent="-285750" algn="just">
              <a:buFont typeface="Wingdings" pitchFamily="2" charset="2"/>
              <a:buChar char="ü"/>
            </a:pPr>
            <a:r>
              <a:rPr lang="pt-BR" sz="2800" dirty="0"/>
              <a:t>S</a:t>
            </a:r>
            <a:r>
              <a:rPr lang="pt-BR" sz="2800" dirty="0" smtClean="0"/>
              <a:t>er </a:t>
            </a:r>
            <a:r>
              <a:rPr lang="pt-BR" sz="2800" dirty="0"/>
              <a:t>arquivadas no prontuário do estudante; </a:t>
            </a:r>
            <a:endParaRPr lang="pt-BR" sz="2800" dirty="0" smtClean="0"/>
          </a:p>
          <a:p>
            <a:pPr marL="285750" indent="-285750" algn="just">
              <a:buFont typeface="Wingdings" pitchFamily="2" charset="2"/>
              <a:buChar char="ü"/>
            </a:pPr>
            <a:r>
              <a:rPr lang="pt-BR" sz="2800" dirty="0" smtClean="0"/>
              <a:t> Ter </a:t>
            </a:r>
            <a:r>
              <a:rPr lang="pt-BR" sz="2800" dirty="0"/>
              <a:t>seus resultados registrados em portaria específica. </a:t>
            </a:r>
          </a:p>
        </p:txBody>
      </p:sp>
    </p:spTree>
    <p:extLst>
      <p:ext uri="{BB962C8B-B14F-4D97-AF65-F5344CB8AC3E}">
        <p14:creationId xmlns:p14="http://schemas.microsoft.com/office/powerpoint/2010/main" xmlns="" val="3186335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457200" y="692150"/>
            <a:ext cx="8229600" cy="725488"/>
          </a:xfrm>
        </p:spPr>
        <p:txBody>
          <a:bodyPr/>
          <a:lstStyle/>
          <a:p>
            <a:r>
              <a:rPr lang="pt-BR" smtClean="0"/>
              <a:t>PERFIL DO INGRESSANTE</a:t>
            </a:r>
          </a:p>
        </p:txBody>
      </p:sp>
      <p:sp>
        <p:nvSpPr>
          <p:cNvPr id="5" name="Retângulo de cantos arredondados 4"/>
          <p:cNvSpPr/>
          <p:nvPr/>
        </p:nvSpPr>
        <p:spPr>
          <a:xfrm>
            <a:off x="179388" y="1557338"/>
            <a:ext cx="8280400" cy="30241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base">
              <a:spcBef>
                <a:spcPct val="0"/>
              </a:spcBef>
              <a:spcAft>
                <a:spcPct val="0"/>
              </a:spcAft>
              <a:defRPr/>
            </a:pPr>
            <a:r>
              <a:rPr lang="pt-BR" sz="3200" dirty="0">
                <a:solidFill>
                  <a:prstClr val="black"/>
                </a:solidFill>
              </a:rPr>
              <a:t>Jovens com pouca escolaridade, expostos a processos de exclusão e vulnerabilidade social, que precisam de uma oportunidade para continuação dos estudos e a iniciação profissional. </a:t>
            </a:r>
          </a:p>
        </p:txBody>
      </p:sp>
      <p:pic>
        <p:nvPicPr>
          <p:cNvPr id="8196" name="Picture 2" descr="C:\Documents and Settings\eprado\Meus documentos\Minhas imagens\images 12.jpg"/>
          <p:cNvPicPr>
            <a:picLocks noChangeAspect="1" noChangeArrowheads="1"/>
          </p:cNvPicPr>
          <p:nvPr/>
        </p:nvPicPr>
        <p:blipFill>
          <a:blip r:embed="rId2" cstate="print"/>
          <a:srcRect/>
          <a:stretch>
            <a:fillRect/>
          </a:stretch>
        </p:blipFill>
        <p:spPr bwMode="auto">
          <a:xfrm>
            <a:off x="7092950" y="3789363"/>
            <a:ext cx="1800225" cy="2760662"/>
          </a:xfrm>
          <a:prstGeom prst="rect">
            <a:avLst/>
          </a:prstGeom>
          <a:noFill/>
          <a:ln w="9525">
            <a:noFill/>
            <a:miter lim="800000"/>
            <a:headEnd/>
            <a:tailEnd/>
          </a:ln>
        </p:spPr>
      </p:pic>
    </p:spTree>
    <p:extLst>
      <p:ext uri="{BB962C8B-B14F-4D97-AF65-F5344CB8AC3E}">
        <p14:creationId xmlns:p14="http://schemas.microsoft.com/office/powerpoint/2010/main" xmlns="" val="248512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700211" y="2428875"/>
            <a:ext cx="712787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9" name="Shape 89"/>
          <p:cNvSpPr txBox="1"/>
          <p:nvPr/>
        </p:nvSpPr>
        <p:spPr>
          <a:xfrm>
            <a:off x="611187" y="1196975"/>
            <a:ext cx="8137525" cy="45243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lang="en-US" sz="4800" b="1" i="0" u="none" strike="noStrike" cap="none" baseline="0" dirty="0">
              <a:solidFill>
                <a:schemeClr val="dk1"/>
              </a:solidFill>
              <a:latin typeface="Arial"/>
              <a:ea typeface="Arial"/>
              <a:cs typeface="Arial"/>
              <a:sym typeface="Arial"/>
            </a:endParaRPr>
          </a:p>
        </p:txBody>
      </p:sp>
      <p:grpSp>
        <p:nvGrpSpPr>
          <p:cNvPr id="4" name="Grupo 3"/>
          <p:cNvGrpSpPr/>
          <p:nvPr/>
        </p:nvGrpSpPr>
        <p:grpSpPr>
          <a:xfrm>
            <a:off x="323528" y="764704"/>
            <a:ext cx="8632528" cy="698465"/>
            <a:chOff x="72008" y="288263"/>
            <a:chExt cx="8632528" cy="698465"/>
          </a:xfrm>
        </p:grpSpPr>
        <p:sp>
          <p:nvSpPr>
            <p:cNvPr id="44" name="Retângulo de cantos arredondados 43"/>
            <p:cNvSpPr/>
            <p:nvPr/>
          </p:nvSpPr>
          <p:spPr>
            <a:xfrm>
              <a:off x="72008" y="288263"/>
              <a:ext cx="8632528" cy="69846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5" name="Retângulo 44"/>
            <p:cNvSpPr/>
            <p:nvPr/>
          </p:nvSpPr>
          <p:spPr>
            <a:xfrm>
              <a:off x="72008" y="288263"/>
              <a:ext cx="8564336" cy="630273"/>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t-BR" sz="1600" b="1" kern="1200" dirty="0" smtClean="0">
                  <a:solidFill>
                    <a:schemeClr val="tx1"/>
                  </a:solidFill>
                </a:rPr>
                <a:t>SECRETARIA DE ESTADO DE EDUCAÇÃO</a:t>
              </a:r>
              <a:br>
                <a:rPr lang="pt-BR" sz="1600" b="1" kern="1200" dirty="0" smtClean="0">
                  <a:solidFill>
                    <a:schemeClr val="tx1"/>
                  </a:solidFill>
                </a:rPr>
              </a:br>
              <a:r>
                <a:rPr lang="pt-BR" sz="1600" b="1" kern="1200" dirty="0" smtClean="0">
                  <a:solidFill>
                    <a:schemeClr val="tx1"/>
                  </a:solidFill>
                </a:rPr>
                <a:t>Profª Maria Cecília Amendola da Motta</a:t>
              </a:r>
              <a:endParaRPr lang="pt-BR" sz="1600" b="1" kern="1200" dirty="0">
                <a:solidFill>
                  <a:schemeClr val="tx1"/>
                </a:solidFill>
              </a:endParaRPr>
            </a:p>
          </p:txBody>
        </p:sp>
      </p:grpSp>
      <p:grpSp>
        <p:nvGrpSpPr>
          <p:cNvPr id="5" name="Grupo 4"/>
          <p:cNvGrpSpPr/>
          <p:nvPr/>
        </p:nvGrpSpPr>
        <p:grpSpPr>
          <a:xfrm>
            <a:off x="4283968" y="1700808"/>
            <a:ext cx="4536504" cy="558772"/>
            <a:chOff x="4032448" y="1177442"/>
            <a:chExt cx="4666118" cy="558772"/>
          </a:xfrm>
        </p:grpSpPr>
        <p:sp>
          <p:nvSpPr>
            <p:cNvPr id="42" name="Arredondar Retângulo no Mesmo Canto Lateral 41"/>
            <p:cNvSpPr/>
            <p:nvPr/>
          </p:nvSpPr>
          <p:spPr>
            <a:xfrm rot="5400000">
              <a:off x="6086121" y="-876231"/>
              <a:ext cx="558772" cy="4666118"/>
            </a:xfrm>
            <a:prstGeom prst="round2SameRect">
              <a:avLst/>
            </a:prstGeom>
            <a:solidFill>
              <a:schemeClr val="accent3">
                <a:lumMod val="20000"/>
                <a:lumOff val="80000"/>
                <a:alpha val="90000"/>
              </a:schemeClr>
            </a:solidFill>
            <a:ln>
              <a:solidFill>
                <a:schemeClr val="accent3">
                  <a:lumMod val="75000"/>
                </a:scheme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3" name="Arredondar Retângulo no Mesmo Canto Lateral 6"/>
            <p:cNvSpPr/>
            <p:nvPr/>
          </p:nvSpPr>
          <p:spPr>
            <a:xfrm>
              <a:off x="4104456" y="1249450"/>
              <a:ext cx="4566833" cy="360040"/>
            </a:xfrm>
            <a:prstGeom prst="rect">
              <a:avLst/>
            </a:prstGeom>
            <a:ln>
              <a:solidFill>
                <a:schemeClr val="accent3">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pt-BR" b="1" kern="1200" dirty="0" smtClean="0">
                  <a:solidFill>
                    <a:schemeClr val="tx1"/>
                  </a:solidFill>
                </a:rPr>
                <a:t>Profº Waldir Leonel</a:t>
              </a:r>
              <a:endParaRPr lang="pt-BR" kern="1200" dirty="0">
                <a:solidFill>
                  <a:schemeClr val="tx1"/>
                </a:solidFill>
              </a:endParaRPr>
            </a:p>
            <a:p>
              <a:pPr marL="114300" lvl="1" indent="-114300" algn="l" defTabSz="622300" rtl="0">
                <a:lnSpc>
                  <a:spcPct val="90000"/>
                </a:lnSpc>
                <a:spcBef>
                  <a:spcPct val="0"/>
                </a:spcBef>
                <a:spcAft>
                  <a:spcPct val="15000"/>
                </a:spcAft>
                <a:buChar char="••"/>
              </a:pPr>
              <a:endParaRPr lang="pt-BR" sz="1400" b="1" kern="1200" dirty="0">
                <a:solidFill>
                  <a:schemeClr val="tx1"/>
                </a:solidFill>
              </a:endParaRPr>
            </a:p>
          </p:txBody>
        </p:sp>
      </p:grpSp>
      <p:grpSp>
        <p:nvGrpSpPr>
          <p:cNvPr id="6" name="Grupo 5"/>
          <p:cNvGrpSpPr/>
          <p:nvPr/>
        </p:nvGrpSpPr>
        <p:grpSpPr>
          <a:xfrm>
            <a:off x="323528" y="1556792"/>
            <a:ext cx="3744416" cy="770473"/>
            <a:chOff x="72008" y="1033426"/>
            <a:chExt cx="3744416" cy="770473"/>
          </a:xfrm>
        </p:grpSpPr>
        <p:sp>
          <p:nvSpPr>
            <p:cNvPr id="40" name="Retângulo de cantos arredondados 39"/>
            <p:cNvSpPr/>
            <p:nvPr/>
          </p:nvSpPr>
          <p:spPr>
            <a:xfrm>
              <a:off x="72008" y="1033426"/>
              <a:ext cx="3744416" cy="770473"/>
            </a:xfrm>
            <a:prstGeom prst="roundRect">
              <a:avLst/>
            </a:prstGeom>
          </p:spPr>
          <p:style>
            <a:lnRef idx="2">
              <a:schemeClr val="accent3">
                <a:shade val="50000"/>
              </a:schemeClr>
            </a:lnRef>
            <a:fillRef idx="1">
              <a:schemeClr val="accent3"/>
            </a:fillRef>
            <a:effectRef idx="0">
              <a:schemeClr val="accent3"/>
            </a:effectRef>
            <a:fontRef idx="minor">
              <a:schemeClr val="lt1"/>
            </a:fontRef>
          </p:style>
        </p:sp>
        <p:sp>
          <p:nvSpPr>
            <p:cNvPr id="41" name="Retângulo 40"/>
            <p:cNvSpPr/>
            <p:nvPr/>
          </p:nvSpPr>
          <p:spPr>
            <a:xfrm>
              <a:off x="72008" y="1177442"/>
              <a:ext cx="3672408" cy="5582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t-BR" sz="1600" b="1" kern="1200" dirty="0" smtClean="0">
                  <a:solidFill>
                    <a:schemeClr val="tx1"/>
                  </a:solidFill>
                </a:rPr>
                <a:t>SUPERINTENDÊNCIA DE POLÍTICAS DA EDUCAÇÃO – SUPED</a:t>
              </a:r>
              <a:endParaRPr lang="pt-BR" sz="1600" kern="1200" dirty="0">
                <a:solidFill>
                  <a:schemeClr val="tx1"/>
                </a:solidFill>
              </a:endParaRPr>
            </a:p>
          </p:txBody>
        </p:sp>
      </p:grpSp>
      <p:grpSp>
        <p:nvGrpSpPr>
          <p:cNvPr id="7" name="Grupo 6"/>
          <p:cNvGrpSpPr/>
          <p:nvPr/>
        </p:nvGrpSpPr>
        <p:grpSpPr>
          <a:xfrm>
            <a:off x="4283968" y="2492897"/>
            <a:ext cx="4608513" cy="558772"/>
            <a:chOff x="3110745" y="1536856"/>
            <a:chExt cx="5681729" cy="558772"/>
          </a:xfrm>
          <a:solidFill>
            <a:schemeClr val="accent3">
              <a:lumMod val="60000"/>
              <a:lumOff val="40000"/>
            </a:schemeClr>
          </a:solidFill>
        </p:grpSpPr>
        <p:sp>
          <p:nvSpPr>
            <p:cNvPr id="38" name="Arredondar Retângulo no Mesmo Canto Lateral 37"/>
            <p:cNvSpPr/>
            <p:nvPr/>
          </p:nvSpPr>
          <p:spPr>
            <a:xfrm rot="5400000">
              <a:off x="5672224" y="-1024623"/>
              <a:ext cx="558772" cy="5681729"/>
            </a:xfrm>
            <a:prstGeom prst="round2SameRect">
              <a:avLst/>
            </a:prstGeom>
            <a:grpFill/>
            <a:ln>
              <a:solidFill>
                <a:srgbClr val="00B050"/>
              </a:solidFill>
            </a:ln>
          </p:spPr>
          <p:style>
            <a:lnRef idx="2">
              <a:schemeClr val="accent3">
                <a:tint val="40000"/>
                <a:alpha val="90000"/>
                <a:hueOff val="2143370"/>
                <a:satOff val="-2759"/>
                <a:lumOff val="-215"/>
                <a:alphaOff val="0"/>
              </a:schemeClr>
            </a:lnRef>
            <a:fillRef idx="1">
              <a:schemeClr val="accent3">
                <a:tint val="40000"/>
                <a:alpha val="90000"/>
                <a:hueOff val="2143370"/>
                <a:satOff val="-2759"/>
                <a:lumOff val="-215"/>
                <a:alphaOff val="0"/>
              </a:schemeClr>
            </a:fillRef>
            <a:effectRef idx="0">
              <a:schemeClr val="accent3">
                <a:tint val="40000"/>
                <a:alpha val="90000"/>
                <a:hueOff val="2143370"/>
                <a:satOff val="-2759"/>
                <a:lumOff val="-215"/>
                <a:alphaOff val="0"/>
              </a:schemeClr>
            </a:effectRef>
            <a:fontRef idx="minor">
              <a:schemeClr val="dk1">
                <a:hueOff val="0"/>
                <a:satOff val="0"/>
                <a:lumOff val="0"/>
                <a:alphaOff val="0"/>
              </a:schemeClr>
            </a:fontRef>
          </p:style>
        </p:sp>
        <p:sp>
          <p:nvSpPr>
            <p:cNvPr id="39" name="Arredondar Retângulo no Mesmo Canto Lateral 10"/>
            <p:cNvSpPr/>
            <p:nvPr/>
          </p:nvSpPr>
          <p:spPr>
            <a:xfrm>
              <a:off x="3110746" y="1564131"/>
              <a:ext cx="5592950" cy="504218"/>
            </a:xfrm>
            <a:prstGeom prst="rect">
              <a:avLst/>
            </a:prstGeom>
            <a:grp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pt-BR" b="1" kern="1200" dirty="0" smtClean="0">
                  <a:solidFill>
                    <a:schemeClr val="tx1"/>
                  </a:solidFill>
                </a:rPr>
                <a:t>Profº Hélio Queiroz Daher </a:t>
              </a:r>
              <a:endParaRPr lang="pt-BR" kern="1200" dirty="0">
                <a:solidFill>
                  <a:schemeClr val="tx1"/>
                </a:solidFill>
              </a:endParaRPr>
            </a:p>
          </p:txBody>
        </p:sp>
      </p:grpSp>
      <p:grpSp>
        <p:nvGrpSpPr>
          <p:cNvPr id="8" name="Grupo 7"/>
          <p:cNvGrpSpPr/>
          <p:nvPr/>
        </p:nvGrpSpPr>
        <p:grpSpPr>
          <a:xfrm>
            <a:off x="251520" y="2420889"/>
            <a:ext cx="3816424" cy="717727"/>
            <a:chOff x="0" y="1828855"/>
            <a:chExt cx="3110745" cy="901659"/>
          </a:xfrm>
        </p:grpSpPr>
        <p:sp>
          <p:nvSpPr>
            <p:cNvPr id="36" name="Retângulo de cantos arredondados 35"/>
            <p:cNvSpPr/>
            <p:nvPr/>
          </p:nvSpPr>
          <p:spPr>
            <a:xfrm>
              <a:off x="0" y="1828855"/>
              <a:ext cx="3110745" cy="879388"/>
            </a:xfrm>
            <a:prstGeom prst="roundRect">
              <a:avLst/>
            </a:prstGeom>
          </p:spPr>
          <p:style>
            <a:lnRef idx="3">
              <a:schemeClr val="lt1"/>
            </a:lnRef>
            <a:fillRef idx="1">
              <a:schemeClr val="accent3"/>
            </a:fillRef>
            <a:effectRef idx="1">
              <a:schemeClr val="accent3"/>
            </a:effectRef>
            <a:fontRef idx="minor">
              <a:schemeClr val="lt1"/>
            </a:fontRef>
          </p:style>
        </p:sp>
        <p:sp>
          <p:nvSpPr>
            <p:cNvPr id="37" name="Retângulo 36"/>
            <p:cNvSpPr/>
            <p:nvPr/>
          </p:nvSpPr>
          <p:spPr>
            <a:xfrm>
              <a:off x="0" y="1828856"/>
              <a:ext cx="3042553" cy="901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t-BR" sz="1600" b="1" kern="1200" dirty="0" smtClean="0">
                  <a:solidFill>
                    <a:schemeClr val="tx1"/>
                  </a:solidFill>
                </a:rPr>
                <a:t>COORDENADORIA DE POLÍTICAS PARA A EDUCAÇÃO BÁSICA</a:t>
              </a:r>
              <a:endParaRPr lang="pt-BR" sz="1600" kern="1200" dirty="0">
                <a:solidFill>
                  <a:schemeClr val="tx1"/>
                </a:solidFill>
              </a:endParaRPr>
            </a:p>
          </p:txBody>
        </p:sp>
      </p:grpSp>
      <p:grpSp>
        <p:nvGrpSpPr>
          <p:cNvPr id="13" name="Grupo 12"/>
          <p:cNvGrpSpPr/>
          <p:nvPr/>
        </p:nvGrpSpPr>
        <p:grpSpPr>
          <a:xfrm>
            <a:off x="4306913" y="3447225"/>
            <a:ext cx="4608512" cy="773866"/>
            <a:chOff x="3110745" y="3764297"/>
            <a:chExt cx="5530214" cy="558772"/>
          </a:xfrm>
        </p:grpSpPr>
        <p:sp>
          <p:nvSpPr>
            <p:cNvPr id="26" name="Arredondar Retângulo no Mesmo Canto Lateral 25"/>
            <p:cNvSpPr/>
            <p:nvPr/>
          </p:nvSpPr>
          <p:spPr>
            <a:xfrm rot="5400000">
              <a:off x="5596466" y="1278576"/>
              <a:ext cx="558772" cy="5530214"/>
            </a:xfrm>
            <a:prstGeom prst="round2SameRect">
              <a:avLst/>
            </a:prstGeom>
            <a:ln>
              <a:solidFill>
                <a:schemeClr val="accent3">
                  <a:lumMod val="75000"/>
                </a:schemeClr>
              </a:solidFill>
            </a:ln>
          </p:spPr>
          <p:style>
            <a:lnRef idx="2">
              <a:schemeClr val="accent3">
                <a:tint val="40000"/>
                <a:alpha val="90000"/>
                <a:hueOff val="8573481"/>
                <a:satOff val="-11034"/>
                <a:lumOff val="-860"/>
                <a:alphaOff val="0"/>
              </a:schemeClr>
            </a:lnRef>
            <a:fillRef idx="1">
              <a:schemeClr val="accent3">
                <a:tint val="40000"/>
                <a:alpha val="90000"/>
                <a:hueOff val="8573481"/>
                <a:satOff val="-11034"/>
                <a:lumOff val="-860"/>
                <a:alphaOff val="0"/>
              </a:schemeClr>
            </a:fillRef>
            <a:effectRef idx="0">
              <a:schemeClr val="accent3">
                <a:tint val="40000"/>
                <a:alpha val="90000"/>
                <a:hueOff val="8573481"/>
                <a:satOff val="-11034"/>
                <a:lumOff val="-860"/>
                <a:alphaOff val="0"/>
              </a:schemeClr>
            </a:effectRef>
            <a:fontRef idx="minor">
              <a:schemeClr val="dk1">
                <a:hueOff val="0"/>
                <a:satOff val="0"/>
                <a:lumOff val="0"/>
                <a:alphaOff val="0"/>
              </a:schemeClr>
            </a:fontRef>
          </p:style>
        </p:sp>
        <p:sp>
          <p:nvSpPr>
            <p:cNvPr id="27" name="Arredondar Retângulo no Mesmo Canto Lateral 22"/>
            <p:cNvSpPr/>
            <p:nvPr/>
          </p:nvSpPr>
          <p:spPr>
            <a:xfrm>
              <a:off x="3129832" y="3857684"/>
              <a:ext cx="5502938" cy="413389"/>
            </a:xfrm>
            <a:prstGeom prst="rect">
              <a:avLst/>
            </a:prstGeom>
            <a:solidFill>
              <a:schemeClr val="accent3">
                <a:lumMod val="60000"/>
                <a:lumOff val="40000"/>
              </a:schemeClr>
            </a:solidFill>
            <a:ln>
              <a:solidFill>
                <a:schemeClr val="accent3">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endParaRPr lang="pt-BR" sz="1400" b="1" kern="1200" dirty="0" smtClean="0">
                <a:solidFill>
                  <a:schemeClr val="tx1"/>
                </a:solidFill>
              </a:endParaRPr>
            </a:p>
            <a:p>
              <a:pPr marL="114300" lvl="1" indent="-114300" algn="l" defTabSz="622300" rtl="0">
                <a:lnSpc>
                  <a:spcPct val="90000"/>
                </a:lnSpc>
                <a:spcBef>
                  <a:spcPct val="0"/>
                </a:spcBef>
                <a:spcAft>
                  <a:spcPct val="15000"/>
                </a:spcAft>
                <a:buChar char="••"/>
              </a:pPr>
              <a:r>
                <a:rPr lang="pt-BR" b="1" kern="1200" dirty="0" err="1" smtClean="0">
                  <a:solidFill>
                    <a:schemeClr val="tx1"/>
                  </a:solidFill>
                </a:rPr>
                <a:t>Profª</a:t>
              </a:r>
              <a:r>
                <a:rPr lang="pt-BR" b="1" kern="1200" dirty="0" smtClean="0">
                  <a:solidFill>
                    <a:schemeClr val="tx1"/>
                  </a:solidFill>
                </a:rPr>
                <a:t> Maria Joana </a:t>
              </a:r>
              <a:r>
                <a:rPr lang="pt-BR" b="1" kern="1200" dirty="0" err="1" smtClean="0">
                  <a:solidFill>
                    <a:schemeClr val="tx1"/>
                  </a:solidFill>
                </a:rPr>
                <a:t>Durbem</a:t>
              </a:r>
              <a:endParaRPr lang="pt-BR" kern="1200" dirty="0">
                <a:solidFill>
                  <a:schemeClr val="tx1"/>
                </a:solidFill>
              </a:endParaRPr>
            </a:p>
          </p:txBody>
        </p:sp>
      </p:grpSp>
      <p:grpSp>
        <p:nvGrpSpPr>
          <p:cNvPr id="14" name="Grupo 13"/>
          <p:cNvGrpSpPr/>
          <p:nvPr/>
        </p:nvGrpSpPr>
        <p:grpSpPr>
          <a:xfrm>
            <a:off x="251520" y="3429000"/>
            <a:ext cx="3816424" cy="698465"/>
            <a:chOff x="0" y="4243238"/>
            <a:chExt cx="3110745" cy="698465"/>
          </a:xfrm>
        </p:grpSpPr>
        <p:sp>
          <p:nvSpPr>
            <p:cNvPr id="24" name="Retângulo de cantos arredondados 23"/>
            <p:cNvSpPr/>
            <p:nvPr/>
          </p:nvSpPr>
          <p:spPr>
            <a:xfrm>
              <a:off x="0" y="4243238"/>
              <a:ext cx="3110745" cy="698465"/>
            </a:xfrm>
            <a:prstGeom prst="roundRect">
              <a:avLst/>
            </a:prstGeom>
          </p:spPr>
          <p:style>
            <a:lnRef idx="1">
              <a:schemeClr val="accent3"/>
            </a:lnRef>
            <a:fillRef idx="2">
              <a:schemeClr val="accent3"/>
            </a:fillRef>
            <a:effectRef idx="1">
              <a:schemeClr val="accent3"/>
            </a:effectRef>
            <a:fontRef idx="minor">
              <a:schemeClr val="dk1"/>
            </a:fontRef>
          </p:style>
        </p:sp>
        <p:sp>
          <p:nvSpPr>
            <p:cNvPr id="25" name="Retângulo 24"/>
            <p:cNvSpPr/>
            <p:nvPr/>
          </p:nvSpPr>
          <p:spPr>
            <a:xfrm>
              <a:off x="0" y="4243238"/>
              <a:ext cx="3042553" cy="6302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t-BR" sz="1600" b="1" kern="1200" dirty="0" smtClean="0">
                  <a:solidFill>
                    <a:schemeClr val="tx1"/>
                  </a:solidFill>
                </a:rPr>
                <a:t>NÚCLEO DE PROGRAMAS E PROJETOS</a:t>
              </a:r>
              <a:endParaRPr lang="pt-BR" sz="1600" kern="1200" dirty="0">
                <a:solidFill>
                  <a:schemeClr val="tx1"/>
                </a:solidFill>
              </a:endParaRPr>
            </a:p>
          </p:txBody>
        </p:sp>
      </p:grpSp>
      <p:sp>
        <p:nvSpPr>
          <p:cNvPr id="23" name="Arredondar Retângulo no Mesmo Canto Lateral 26"/>
          <p:cNvSpPr/>
          <p:nvPr/>
        </p:nvSpPr>
        <p:spPr>
          <a:xfrm>
            <a:off x="4283968" y="3501008"/>
            <a:ext cx="4566833" cy="648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Font typeface="Arial" pitchFamily="34" charset="0"/>
              <a:buChar char="•"/>
            </a:pPr>
            <a:endParaRPr lang="pt-BR" sz="1400" kern="1200" dirty="0" smtClean="0">
              <a:solidFill>
                <a:schemeClr val="tx1"/>
              </a:solidFill>
            </a:endParaRPr>
          </a:p>
        </p:txBody>
      </p:sp>
      <p:grpSp>
        <p:nvGrpSpPr>
          <p:cNvPr id="16" name="Grupo 15"/>
          <p:cNvGrpSpPr/>
          <p:nvPr/>
        </p:nvGrpSpPr>
        <p:grpSpPr>
          <a:xfrm>
            <a:off x="323528" y="4293096"/>
            <a:ext cx="3816424" cy="864096"/>
            <a:chOff x="72008" y="3769730"/>
            <a:chExt cx="3168352" cy="864096"/>
          </a:xfrm>
        </p:grpSpPr>
        <p:sp>
          <p:nvSpPr>
            <p:cNvPr id="20" name="Retângulo de cantos arredondados 19"/>
            <p:cNvSpPr/>
            <p:nvPr/>
          </p:nvSpPr>
          <p:spPr>
            <a:xfrm>
              <a:off x="72008" y="3841738"/>
              <a:ext cx="3110745" cy="698465"/>
            </a:xfrm>
            <a:prstGeom prst="roundRect">
              <a:avLst/>
            </a:prstGeom>
          </p:spPr>
          <p:style>
            <a:lnRef idx="2">
              <a:schemeClr val="lt1">
                <a:hueOff val="0"/>
                <a:satOff val="0"/>
                <a:lumOff val="0"/>
                <a:alphaOff val="0"/>
              </a:schemeClr>
            </a:lnRef>
            <a:fillRef idx="1">
              <a:schemeClr val="accent3">
                <a:hueOff val="9643083"/>
                <a:satOff val="-14469"/>
                <a:lumOff val="-2353"/>
                <a:alphaOff val="0"/>
              </a:schemeClr>
            </a:fillRef>
            <a:effectRef idx="0">
              <a:schemeClr val="accent3">
                <a:hueOff val="9643083"/>
                <a:satOff val="-14469"/>
                <a:lumOff val="-2353"/>
                <a:alphaOff val="0"/>
              </a:schemeClr>
            </a:effectRef>
            <a:fontRef idx="minor">
              <a:schemeClr val="lt1"/>
            </a:fontRef>
          </p:style>
        </p:sp>
        <p:sp>
          <p:nvSpPr>
            <p:cNvPr id="21" name="Retângulo 20"/>
            <p:cNvSpPr/>
            <p:nvPr/>
          </p:nvSpPr>
          <p:spPr>
            <a:xfrm>
              <a:off x="72008" y="3769730"/>
              <a:ext cx="3168352" cy="864096"/>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t-BR" sz="1600" b="1" dirty="0" smtClean="0">
                  <a:solidFill>
                    <a:schemeClr val="tx1"/>
                  </a:solidFill>
                </a:rPr>
                <a:t>TÉCNICA RESPONSÁVEL PELO</a:t>
              </a:r>
              <a:r>
                <a:rPr lang="pt-BR" sz="1600" b="1" kern="1200" dirty="0" smtClean="0">
                  <a:solidFill>
                    <a:schemeClr val="tx1"/>
                  </a:solidFill>
                </a:rPr>
                <a:t> PROJETO AJA-MS</a:t>
              </a:r>
              <a:endParaRPr lang="pt-BR" sz="1600" kern="1200" dirty="0">
                <a:solidFill>
                  <a:schemeClr val="tx1"/>
                </a:solidFill>
              </a:endParaRPr>
            </a:p>
          </p:txBody>
        </p:sp>
      </p:grpSp>
      <p:sp>
        <p:nvSpPr>
          <p:cNvPr id="19" name="Retângulo 18"/>
          <p:cNvSpPr/>
          <p:nvPr/>
        </p:nvSpPr>
        <p:spPr>
          <a:xfrm>
            <a:off x="861694" y="5447940"/>
            <a:ext cx="7478259" cy="35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endParaRPr lang="pt-BR" sz="1400" b="1" kern="1200" dirty="0" smtClean="0">
              <a:solidFill>
                <a:schemeClr val="tx1"/>
              </a:solidFill>
            </a:endParaRPr>
          </a:p>
        </p:txBody>
      </p:sp>
      <p:grpSp>
        <p:nvGrpSpPr>
          <p:cNvPr id="49" name="Grupo 48"/>
          <p:cNvGrpSpPr/>
          <p:nvPr/>
        </p:nvGrpSpPr>
        <p:grpSpPr>
          <a:xfrm>
            <a:off x="4463479" y="4365104"/>
            <a:ext cx="4429001" cy="720082"/>
            <a:chOff x="3391523" y="4853486"/>
            <a:chExt cx="5249435" cy="638463"/>
          </a:xfrm>
        </p:grpSpPr>
        <p:sp>
          <p:nvSpPr>
            <p:cNvPr id="50" name="Arredondar Retângulo no Mesmo Canto Lateral 49"/>
            <p:cNvSpPr/>
            <p:nvPr/>
          </p:nvSpPr>
          <p:spPr>
            <a:xfrm rot="5400000">
              <a:off x="5736855" y="2508154"/>
              <a:ext cx="558772" cy="5249435"/>
            </a:xfrm>
            <a:prstGeom prst="round2SameRect">
              <a:avLst/>
            </a:pr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51" name="Arredondar Retângulo no Mesmo Canto Lateral 4"/>
            <p:cNvSpPr/>
            <p:nvPr/>
          </p:nvSpPr>
          <p:spPr>
            <a:xfrm>
              <a:off x="3391525" y="4861552"/>
              <a:ext cx="5194406" cy="630397"/>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defTabSz="622300">
                <a:lnSpc>
                  <a:spcPct val="90000"/>
                </a:lnSpc>
                <a:spcBef>
                  <a:spcPct val="0"/>
                </a:spcBef>
                <a:spcAft>
                  <a:spcPct val="15000"/>
                </a:spcAft>
                <a:buChar char="••"/>
              </a:pPr>
              <a:r>
                <a:rPr lang="pt-BR" b="1" kern="1200" dirty="0" err="1" smtClean="0">
                  <a:solidFill>
                    <a:schemeClr val="tx1"/>
                  </a:solidFill>
                </a:rPr>
                <a:t>Profª</a:t>
              </a:r>
              <a:r>
                <a:rPr lang="pt-BR" b="1" kern="1200" dirty="0" smtClean="0">
                  <a:solidFill>
                    <a:schemeClr val="tx1"/>
                  </a:solidFill>
                </a:rPr>
                <a:t> Fabiana </a:t>
              </a:r>
              <a:r>
                <a:rPr lang="pt-BR" b="1" kern="1200" dirty="0" err="1" smtClean="0">
                  <a:solidFill>
                    <a:schemeClr val="tx1"/>
                  </a:solidFill>
                </a:rPr>
                <a:t>Ap</a:t>
              </a:r>
              <a:r>
                <a:rPr lang="pt-BR" b="1" kern="1200" dirty="0" smtClean="0">
                  <a:solidFill>
                    <a:schemeClr val="tx1"/>
                  </a:solidFill>
                </a:rPr>
                <a:t>ª Cáceres Borges</a:t>
              </a:r>
              <a:endParaRPr lang="pt-BR" kern="1200" dirty="0">
                <a:solidFill>
                  <a:schemeClr val="tx1"/>
                </a:solidFill>
              </a:endParaRPr>
            </a:p>
          </p:txBody>
        </p:sp>
      </p:grpSp>
      <p:grpSp>
        <p:nvGrpSpPr>
          <p:cNvPr id="52" name="Grupo 51"/>
          <p:cNvGrpSpPr/>
          <p:nvPr/>
        </p:nvGrpSpPr>
        <p:grpSpPr>
          <a:xfrm>
            <a:off x="251520" y="5445224"/>
            <a:ext cx="3816424" cy="864096"/>
            <a:chOff x="72008" y="3769730"/>
            <a:chExt cx="3168352" cy="864096"/>
          </a:xfrm>
        </p:grpSpPr>
        <p:sp>
          <p:nvSpPr>
            <p:cNvPr id="53" name="Retângulo de cantos arredondados 52"/>
            <p:cNvSpPr/>
            <p:nvPr/>
          </p:nvSpPr>
          <p:spPr>
            <a:xfrm>
              <a:off x="72008" y="3841738"/>
              <a:ext cx="3110745" cy="698465"/>
            </a:xfrm>
            <a:prstGeom prst="roundRect">
              <a:avLst/>
            </a:prstGeom>
          </p:spPr>
          <p:style>
            <a:lnRef idx="2">
              <a:schemeClr val="lt1">
                <a:hueOff val="0"/>
                <a:satOff val="0"/>
                <a:lumOff val="0"/>
                <a:alphaOff val="0"/>
              </a:schemeClr>
            </a:lnRef>
            <a:fillRef idx="1">
              <a:schemeClr val="accent3">
                <a:hueOff val="9643083"/>
                <a:satOff val="-14469"/>
                <a:lumOff val="-2353"/>
                <a:alphaOff val="0"/>
              </a:schemeClr>
            </a:fillRef>
            <a:effectRef idx="0">
              <a:schemeClr val="accent3">
                <a:hueOff val="9643083"/>
                <a:satOff val="-14469"/>
                <a:lumOff val="-2353"/>
                <a:alphaOff val="0"/>
              </a:schemeClr>
            </a:effectRef>
            <a:fontRef idx="minor">
              <a:schemeClr val="lt1"/>
            </a:fontRef>
          </p:style>
        </p:sp>
        <p:sp>
          <p:nvSpPr>
            <p:cNvPr id="54" name="Retângulo 53"/>
            <p:cNvSpPr/>
            <p:nvPr/>
          </p:nvSpPr>
          <p:spPr>
            <a:xfrm>
              <a:off x="72008" y="3769730"/>
              <a:ext cx="3168352" cy="864096"/>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t-BR" sz="1600" b="1" kern="1200" dirty="0" smtClean="0">
                  <a:solidFill>
                    <a:schemeClr val="tx1"/>
                  </a:solidFill>
                </a:rPr>
                <a:t>EQUIPE QUE ACOMPANHA OS PROJETOS AJA-MS, SEGUINDO EM FRENTE </a:t>
              </a:r>
              <a:r>
                <a:rPr lang="pt-BR" sz="1600" b="1" dirty="0">
                  <a:solidFill>
                    <a:schemeClr val="tx1"/>
                  </a:solidFill>
                </a:rPr>
                <a:t>.</a:t>
              </a:r>
              <a:endParaRPr lang="pt-BR" sz="1600" kern="1200" dirty="0">
                <a:solidFill>
                  <a:schemeClr val="tx1"/>
                </a:solidFill>
              </a:endParaRPr>
            </a:p>
          </p:txBody>
        </p:sp>
      </p:grpSp>
      <p:sp>
        <p:nvSpPr>
          <p:cNvPr id="55" name="Arredondar Retângulo no Mesmo Canto Lateral 4"/>
          <p:cNvSpPr/>
          <p:nvPr/>
        </p:nvSpPr>
        <p:spPr>
          <a:xfrm>
            <a:off x="4283968" y="5517232"/>
            <a:ext cx="4631456" cy="710985"/>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rtl="0">
              <a:lnSpc>
                <a:spcPct val="150000"/>
              </a:lnSpc>
              <a:spcBef>
                <a:spcPct val="0"/>
              </a:spcBef>
              <a:spcAft>
                <a:spcPct val="15000"/>
              </a:spcAft>
              <a:buChar char="••"/>
            </a:pPr>
            <a:r>
              <a:rPr lang="pt-BR" sz="1400" b="1" kern="1200" dirty="0" smtClean="0">
                <a:solidFill>
                  <a:srgbClr val="000000"/>
                </a:solidFill>
              </a:rPr>
              <a:t> </a:t>
            </a:r>
            <a:r>
              <a:rPr lang="pt-BR" sz="1600" b="1" kern="1200" dirty="0" smtClean="0">
                <a:solidFill>
                  <a:srgbClr val="000000"/>
                </a:solidFill>
              </a:rPr>
              <a:t>Ademir,  </a:t>
            </a:r>
            <a:r>
              <a:rPr lang="pt-BR" sz="1600" b="1" kern="1200" dirty="0" err="1" smtClean="0">
                <a:solidFill>
                  <a:srgbClr val="000000"/>
                </a:solidFill>
              </a:rPr>
              <a:t>Eraídes</a:t>
            </a:r>
            <a:r>
              <a:rPr lang="pt-BR" sz="1600" b="1" kern="1200" dirty="0" smtClean="0">
                <a:solidFill>
                  <a:srgbClr val="000000"/>
                </a:solidFill>
              </a:rPr>
              <a:t>, Fabiana, José Augusto, </a:t>
            </a:r>
            <a:r>
              <a:rPr lang="pt-BR" sz="1600" b="1" kern="1200" dirty="0" smtClean="0">
                <a:solidFill>
                  <a:srgbClr val="000000"/>
                </a:solidFill>
              </a:rPr>
              <a:t>Paola, </a:t>
            </a:r>
            <a:r>
              <a:rPr lang="pt-BR" sz="1600" b="1" kern="1200" dirty="0" smtClean="0">
                <a:solidFill>
                  <a:srgbClr val="000000"/>
                </a:solidFill>
              </a:rPr>
              <a:t>Pedro, </a:t>
            </a:r>
            <a:r>
              <a:rPr lang="pt-BR" sz="1600" b="1" dirty="0" smtClean="0">
                <a:solidFill>
                  <a:schemeClr val="tx1"/>
                </a:solidFill>
              </a:rPr>
              <a:t>Vagner e Luciano</a:t>
            </a:r>
            <a:r>
              <a:rPr lang="pt-BR" sz="1600" b="1" kern="1200" dirty="0" smtClean="0">
                <a:solidFill>
                  <a:schemeClr val="tx1"/>
                </a:solidFill>
              </a:rPr>
              <a:t>.</a:t>
            </a:r>
            <a:endParaRPr lang="pt-BR" sz="1600" kern="1200" dirty="0">
              <a:solidFill>
                <a:schemeClr val="tx1"/>
              </a:solidFill>
            </a:endParaRPr>
          </a:p>
        </p:txBody>
      </p:sp>
    </p:spTree>
    <p:extLst>
      <p:ext uri="{BB962C8B-B14F-4D97-AF65-F5344CB8AC3E}">
        <p14:creationId xmlns:p14="http://schemas.microsoft.com/office/powerpoint/2010/main" xmlns="" val="115303653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457200" y="692150"/>
            <a:ext cx="8229600" cy="649288"/>
          </a:xfrm>
        </p:spPr>
        <p:txBody>
          <a:bodyPr/>
          <a:lstStyle/>
          <a:p>
            <a:r>
              <a:rPr lang="pt-BR" smtClean="0"/>
              <a:t>PERFIL DO EGRESSO</a:t>
            </a:r>
          </a:p>
        </p:txBody>
      </p:sp>
      <p:sp>
        <p:nvSpPr>
          <p:cNvPr id="4" name="Retângulo de cantos arredondados 3"/>
          <p:cNvSpPr/>
          <p:nvPr/>
        </p:nvSpPr>
        <p:spPr>
          <a:xfrm>
            <a:off x="179388" y="1341438"/>
            <a:ext cx="8785225" cy="47513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base">
              <a:spcBef>
                <a:spcPct val="0"/>
              </a:spcBef>
              <a:spcAft>
                <a:spcPct val="0"/>
              </a:spcAft>
              <a:defRPr/>
            </a:pPr>
            <a:endParaRPr lang="pt-BR" sz="2400" dirty="0">
              <a:solidFill>
                <a:prstClr val="black"/>
              </a:solidFill>
            </a:endParaRPr>
          </a:p>
          <a:p>
            <a:pPr algn="just" fontAlgn="base">
              <a:spcBef>
                <a:spcPct val="0"/>
              </a:spcBef>
              <a:spcAft>
                <a:spcPct val="0"/>
              </a:spcAft>
              <a:defRPr/>
            </a:pPr>
            <a:r>
              <a:rPr lang="pt-BR" sz="2400" dirty="0">
                <a:solidFill>
                  <a:prstClr val="black"/>
                </a:solidFill>
              </a:rPr>
              <a:t>No término do curso, espera-se que o estudante:</a:t>
            </a:r>
          </a:p>
          <a:p>
            <a:pPr algn="just" fontAlgn="base">
              <a:spcBef>
                <a:spcPct val="0"/>
              </a:spcBef>
              <a:spcAft>
                <a:spcPct val="0"/>
              </a:spcAft>
              <a:defRPr/>
            </a:pPr>
            <a:endParaRPr lang="pt-BR" sz="2400" dirty="0">
              <a:solidFill>
                <a:prstClr val="black"/>
              </a:solidFill>
            </a:endParaRP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Desenvolva a capacidade de ouvir, refletir e argumentar;</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Comunicar ideias, utilizando diferentes linguagens e recursos;</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Utilizar, com propriedade, instrumentos próprios para construção de seus conhecimentos;</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Reconhecer e valorizar a linguagem de seu corpo social;</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Alcançar objetivos comprometidos com a sintonia entre o desenvolvimento pessoal e as perspectivas profissionais;</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Reconhecer a educação como processo articulador/mediador;</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Atuar com ética e compromisso na sociedade;</a:t>
            </a:r>
          </a:p>
          <a:p>
            <a:pPr algn="just" fontAlgn="base">
              <a:spcBef>
                <a:spcPct val="0"/>
              </a:spcBef>
              <a:spcAft>
                <a:spcPct val="0"/>
              </a:spcAft>
              <a:buClr>
                <a:srgbClr val="1F497D">
                  <a:lumMod val="75000"/>
                </a:srgbClr>
              </a:buClr>
              <a:buFont typeface="Wingdings" pitchFamily="2" charset="2"/>
              <a:buChar char="v"/>
              <a:defRPr/>
            </a:pPr>
            <a:r>
              <a:rPr lang="pt-BR" sz="2400" dirty="0">
                <a:solidFill>
                  <a:prstClr val="black"/>
                </a:solidFill>
              </a:rPr>
              <a:t> Demonstrar domínio das tecnologias de informação;</a:t>
            </a:r>
            <a:endParaRPr lang="pt-BR" dirty="0">
              <a:solidFill>
                <a:prstClr val="black"/>
              </a:solidFill>
            </a:endParaRPr>
          </a:p>
          <a:p>
            <a:pPr algn="ctr" fontAlgn="base">
              <a:spcBef>
                <a:spcPct val="0"/>
              </a:spcBef>
              <a:spcAft>
                <a:spcPct val="0"/>
              </a:spcAft>
              <a:defRPr/>
            </a:pPr>
            <a:endParaRPr lang="pt-BR" dirty="0">
              <a:solidFill>
                <a:prstClr val="black"/>
              </a:solidFill>
            </a:endParaRPr>
          </a:p>
        </p:txBody>
      </p:sp>
    </p:spTree>
    <p:extLst>
      <p:ext uri="{BB962C8B-B14F-4D97-AF65-F5344CB8AC3E}">
        <p14:creationId xmlns:p14="http://schemas.microsoft.com/office/powerpoint/2010/main" xmlns="" val="427543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79388" y="836613"/>
            <a:ext cx="8785225" cy="56165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base">
              <a:spcBef>
                <a:spcPct val="0"/>
              </a:spcBef>
              <a:spcAft>
                <a:spcPct val="0"/>
              </a:spcAft>
              <a:buClr>
                <a:srgbClr val="4F81BD">
                  <a:lumMod val="75000"/>
                </a:srgbClr>
              </a:buClr>
              <a:buFont typeface="Wingdings" pitchFamily="2" charset="2"/>
              <a:buChar char="v"/>
              <a:defRPr/>
            </a:pPr>
            <a:r>
              <a:rPr lang="pt-BR" sz="2400" dirty="0">
                <a:solidFill>
                  <a:prstClr val="black"/>
                </a:solidFill>
              </a:rPr>
              <a:t> Demonstrar consciência da diversidade;</a:t>
            </a:r>
          </a:p>
          <a:p>
            <a:pPr algn="just" fontAlgn="base">
              <a:spcBef>
                <a:spcPct val="0"/>
              </a:spcBef>
              <a:spcAft>
                <a:spcPct val="0"/>
              </a:spcAft>
              <a:buClr>
                <a:srgbClr val="4F81BD">
                  <a:lumMod val="75000"/>
                </a:srgbClr>
              </a:buClr>
              <a:buFont typeface="Wingdings" pitchFamily="2" charset="2"/>
              <a:buChar char="v"/>
              <a:defRPr/>
            </a:pPr>
            <a:r>
              <a:rPr lang="pt-BR" sz="2400" dirty="0">
                <a:solidFill>
                  <a:prstClr val="black"/>
                </a:solidFill>
              </a:rPr>
              <a:t> Compreender, de forma ampla, os processos de construção do conhecimento em sociedade;</a:t>
            </a:r>
          </a:p>
          <a:p>
            <a:pPr algn="just" fontAlgn="base">
              <a:spcBef>
                <a:spcPct val="0"/>
              </a:spcBef>
              <a:spcAft>
                <a:spcPct val="0"/>
              </a:spcAft>
              <a:buClr>
                <a:srgbClr val="4F81BD">
                  <a:lumMod val="75000"/>
                </a:srgbClr>
              </a:buClr>
              <a:buFont typeface="Wingdings" pitchFamily="2" charset="2"/>
              <a:buChar char="v"/>
              <a:defRPr/>
            </a:pPr>
            <a:r>
              <a:rPr lang="pt-BR" sz="2400" dirty="0">
                <a:solidFill>
                  <a:prstClr val="black"/>
                </a:solidFill>
              </a:rPr>
              <a:t> Demonstrar interesse em pesquisar, estudar, analisar,  interpretar e planejar assuntos ligados a seu campo de trabalho e áreas afins;</a:t>
            </a:r>
          </a:p>
          <a:p>
            <a:pPr algn="just" fontAlgn="base">
              <a:spcBef>
                <a:spcPct val="0"/>
              </a:spcBef>
              <a:spcAft>
                <a:spcPct val="0"/>
              </a:spcAft>
              <a:buClr>
                <a:srgbClr val="4F81BD">
                  <a:lumMod val="75000"/>
                </a:srgbClr>
              </a:buClr>
              <a:buFont typeface="Wingdings" pitchFamily="2" charset="2"/>
              <a:buChar char="v"/>
              <a:defRPr/>
            </a:pPr>
            <a:r>
              <a:rPr lang="pt-BR" sz="2400" dirty="0">
                <a:solidFill>
                  <a:prstClr val="black"/>
                </a:solidFill>
              </a:rPr>
              <a:t>  Estabelecer relação entre conhecimento científico e o conhecimento acumulado dos estudantes, em sua trajetória escolar, de trabalho e de vida;</a:t>
            </a:r>
          </a:p>
          <a:p>
            <a:pPr algn="just" fontAlgn="base">
              <a:spcBef>
                <a:spcPct val="0"/>
              </a:spcBef>
              <a:spcAft>
                <a:spcPct val="0"/>
              </a:spcAft>
              <a:buClr>
                <a:srgbClr val="4F81BD">
                  <a:lumMod val="75000"/>
                </a:srgbClr>
              </a:buClr>
              <a:buFont typeface="Wingdings" pitchFamily="2" charset="2"/>
              <a:buChar char="v"/>
              <a:defRPr/>
            </a:pPr>
            <a:r>
              <a:rPr lang="pt-BR" sz="2400" dirty="0">
                <a:solidFill>
                  <a:prstClr val="black"/>
                </a:solidFill>
              </a:rPr>
              <a:t>  Identificar problemas socioculturais e educacionais com postura investigativa, integrativa e propositiva em face das realidades complexas</a:t>
            </a:r>
            <a:r>
              <a:rPr lang="pt-BR" sz="2400" dirty="0" smtClean="0">
                <a:solidFill>
                  <a:prstClr val="black"/>
                </a:solidFill>
              </a:rPr>
              <a:t>.</a:t>
            </a:r>
          </a:p>
          <a:p>
            <a:pPr algn="just" fontAlgn="base">
              <a:spcBef>
                <a:spcPct val="0"/>
              </a:spcBef>
              <a:spcAft>
                <a:spcPct val="0"/>
              </a:spcAft>
              <a:buClr>
                <a:srgbClr val="4F81BD">
                  <a:lumMod val="75000"/>
                </a:srgbClr>
              </a:buClr>
              <a:buFont typeface="Wingdings" pitchFamily="2" charset="2"/>
              <a:buChar char="v"/>
              <a:defRPr/>
            </a:pPr>
            <a:r>
              <a:rPr lang="pt-BR" sz="2400" dirty="0"/>
              <a:t>Prosseguir seus estudos em níveis mais elevados do ensino. </a:t>
            </a:r>
          </a:p>
          <a:p>
            <a:pPr algn="just" fontAlgn="base">
              <a:spcBef>
                <a:spcPct val="0"/>
              </a:spcBef>
              <a:spcAft>
                <a:spcPct val="0"/>
              </a:spcAft>
              <a:buClr>
                <a:srgbClr val="4F81BD">
                  <a:lumMod val="75000"/>
                </a:srgbClr>
              </a:buClr>
              <a:buFont typeface="Wingdings" pitchFamily="2" charset="2"/>
              <a:buChar char="v"/>
              <a:defRPr/>
            </a:pPr>
            <a:endParaRPr lang="pt-BR" sz="2400" dirty="0">
              <a:solidFill>
                <a:prstClr val="black"/>
              </a:solidFill>
            </a:endParaRPr>
          </a:p>
        </p:txBody>
      </p:sp>
    </p:spTree>
    <p:extLst>
      <p:ext uri="{BB962C8B-B14F-4D97-AF65-F5344CB8AC3E}">
        <p14:creationId xmlns:p14="http://schemas.microsoft.com/office/powerpoint/2010/main" xmlns="" val="321404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764704"/>
            <a:ext cx="8712968" cy="5693866"/>
          </a:xfrm>
          <a:prstGeom prst="rect">
            <a:avLst/>
          </a:prstGeom>
        </p:spPr>
        <p:txBody>
          <a:bodyPr wrap="square">
            <a:spAutoFit/>
          </a:bodyPr>
          <a:lstStyle/>
          <a:p>
            <a:pPr algn="ctr"/>
            <a:r>
              <a:rPr lang="pt-BR" dirty="0" smtClean="0"/>
              <a:t> </a:t>
            </a:r>
            <a:r>
              <a:rPr lang="pt-BR" sz="2800" b="1" dirty="0" smtClean="0">
                <a:solidFill>
                  <a:schemeClr val="accent1"/>
                </a:solidFill>
              </a:rPr>
              <a:t>CURRÍCULO  </a:t>
            </a:r>
            <a:endParaRPr lang="pt-BR" sz="2800" b="1" dirty="0">
              <a:solidFill>
                <a:schemeClr val="accent1"/>
              </a:solidFill>
            </a:endParaRPr>
          </a:p>
          <a:p>
            <a:pPr marL="457200" indent="-457200" algn="just">
              <a:buFont typeface="Arial" panose="020B0604020202020204" pitchFamily="34" charset="0"/>
              <a:buChar char="•"/>
            </a:pPr>
            <a:r>
              <a:rPr lang="pt-BR" sz="2800" dirty="0"/>
              <a:t>O currículo dos anos finais do ensino fundamental contém, obrigatoriamente, uma base nacional comum complementada por uma parte diversificada, que constituem um todo integrado e não podem ser consideradas como dois blocos distintos. </a:t>
            </a:r>
            <a:endParaRPr lang="pt-BR" sz="2800" dirty="0" smtClean="0"/>
          </a:p>
          <a:p>
            <a:pPr algn="just"/>
            <a:endParaRPr lang="pt-BR" sz="2800" dirty="0" smtClean="0"/>
          </a:p>
          <a:p>
            <a:pPr marL="457200" indent="-457200" algn="just">
              <a:buFont typeface="Arial" panose="020B0604020202020204" pitchFamily="34" charset="0"/>
              <a:buChar char="•"/>
            </a:pPr>
            <a:r>
              <a:rPr lang="pt-BR" sz="2800" dirty="0"/>
              <a:t>A articulação entre a base nacional comum e a parte diversificada possibilita a sintonia dos interesses mais amplos da formação básica do cidadão com a realidade social, as necessidades dos estudantes, as características regionais da sociedade, da cultura e da economia, e perpassa todo o currículo. </a:t>
            </a:r>
          </a:p>
        </p:txBody>
      </p:sp>
    </p:spTree>
    <p:extLst>
      <p:ext uri="{BB962C8B-B14F-4D97-AF65-F5344CB8AC3E}">
        <p14:creationId xmlns:p14="http://schemas.microsoft.com/office/powerpoint/2010/main" xmlns="" val="335812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0688"/>
            <a:ext cx="8892480" cy="6617196"/>
          </a:xfrm>
          <a:prstGeom prst="rect">
            <a:avLst/>
          </a:prstGeom>
        </p:spPr>
        <p:txBody>
          <a:bodyPr wrap="square">
            <a:spAutoFit/>
          </a:bodyPr>
          <a:lstStyle/>
          <a:p>
            <a:pPr algn="just"/>
            <a:r>
              <a:rPr lang="pt-BR" sz="2800" dirty="0"/>
              <a:t>Quando do oferecimento das áreas de conhecimento, deve ser assegurada a abordagem de temas abrangentes e contemporâneos que afetam a vida humana em escala global, regional e local, </a:t>
            </a:r>
            <a:r>
              <a:rPr lang="pt-BR" sz="2800" dirty="0" smtClean="0"/>
              <a:t>tais como</a:t>
            </a:r>
            <a:r>
              <a:rPr lang="pt-BR" sz="2800" dirty="0"/>
              <a:t>: </a:t>
            </a:r>
            <a:endParaRPr lang="pt-BR" sz="2800" dirty="0" smtClean="0"/>
          </a:p>
          <a:p>
            <a:pPr marL="342900" indent="-342900">
              <a:buFont typeface="Wingdings" pitchFamily="2" charset="2"/>
              <a:buChar char="ü"/>
            </a:pPr>
            <a:r>
              <a:rPr lang="pt-BR" sz="2800" dirty="0"/>
              <a:t>S</a:t>
            </a:r>
            <a:r>
              <a:rPr lang="pt-BR" sz="2800" dirty="0" smtClean="0"/>
              <a:t>aúde</a:t>
            </a:r>
            <a:r>
              <a:rPr lang="pt-BR" sz="2800" dirty="0"/>
              <a:t>; </a:t>
            </a:r>
            <a:endParaRPr lang="pt-BR" sz="2800" dirty="0" smtClean="0"/>
          </a:p>
          <a:p>
            <a:pPr marL="342900" indent="-342900"/>
            <a:endParaRPr lang="pt-BR" sz="1200" dirty="0" smtClean="0"/>
          </a:p>
          <a:p>
            <a:pPr marL="342900" indent="-342900">
              <a:buFont typeface="Wingdings" pitchFamily="2" charset="2"/>
              <a:buChar char="ü"/>
            </a:pPr>
            <a:r>
              <a:rPr lang="pt-BR" sz="2800" dirty="0"/>
              <a:t>S</a:t>
            </a:r>
            <a:r>
              <a:rPr lang="pt-BR" sz="2800" dirty="0" smtClean="0"/>
              <a:t>exualidade </a:t>
            </a:r>
            <a:r>
              <a:rPr lang="pt-BR" sz="2800" dirty="0"/>
              <a:t>e gênero; </a:t>
            </a:r>
            <a:endParaRPr lang="pt-BR" sz="2800" dirty="0" smtClean="0"/>
          </a:p>
          <a:p>
            <a:pPr marL="342900" indent="-342900"/>
            <a:endParaRPr lang="pt-BR" sz="1200" dirty="0" smtClean="0"/>
          </a:p>
          <a:p>
            <a:pPr marL="342900" indent="-342900">
              <a:buFont typeface="Wingdings" pitchFamily="2" charset="2"/>
              <a:buChar char="ü"/>
            </a:pPr>
            <a:r>
              <a:rPr lang="pt-BR" sz="2800" dirty="0"/>
              <a:t>V</a:t>
            </a:r>
            <a:r>
              <a:rPr lang="pt-BR" sz="2800" dirty="0" smtClean="0"/>
              <a:t>ida </a:t>
            </a:r>
            <a:r>
              <a:rPr lang="pt-BR" sz="2800" dirty="0"/>
              <a:t>familiar e social; </a:t>
            </a:r>
            <a:endParaRPr lang="pt-BR" sz="2800" dirty="0" smtClean="0"/>
          </a:p>
          <a:p>
            <a:pPr marL="342900" indent="-342900"/>
            <a:endParaRPr lang="pt-BR" sz="1200" dirty="0" smtClean="0"/>
          </a:p>
          <a:p>
            <a:pPr marL="342900" indent="-342900">
              <a:buFont typeface="Wingdings" pitchFamily="2" charset="2"/>
              <a:buChar char="ü"/>
            </a:pPr>
            <a:r>
              <a:rPr lang="pt-BR" sz="2800" dirty="0"/>
              <a:t>D</a:t>
            </a:r>
            <a:r>
              <a:rPr lang="pt-BR" sz="2800" dirty="0" smtClean="0"/>
              <a:t>ireitos </a:t>
            </a:r>
            <a:r>
              <a:rPr lang="pt-BR" sz="2800" dirty="0"/>
              <a:t>das crianças e adolescentes; </a:t>
            </a:r>
            <a:endParaRPr lang="pt-BR" sz="2800" dirty="0" smtClean="0"/>
          </a:p>
          <a:p>
            <a:pPr marL="342900" indent="-342900"/>
            <a:endParaRPr lang="pt-BR" sz="1200" dirty="0" smtClean="0"/>
          </a:p>
          <a:p>
            <a:pPr marL="342900" indent="-342900">
              <a:buFont typeface="Wingdings" pitchFamily="2" charset="2"/>
              <a:buChar char="ü"/>
            </a:pPr>
            <a:r>
              <a:rPr lang="pt-BR" sz="2800" dirty="0"/>
              <a:t>P</a:t>
            </a:r>
            <a:r>
              <a:rPr lang="pt-BR" sz="2800" dirty="0" smtClean="0"/>
              <a:t>reservação </a:t>
            </a:r>
            <a:r>
              <a:rPr lang="pt-BR" sz="2800" dirty="0"/>
              <a:t>do meio ambiente; </a:t>
            </a:r>
            <a:endParaRPr lang="pt-BR" sz="2800" dirty="0" smtClean="0"/>
          </a:p>
          <a:p>
            <a:pPr marL="342900" indent="-342900"/>
            <a:endParaRPr lang="pt-BR" sz="1200" dirty="0" smtClean="0"/>
          </a:p>
          <a:p>
            <a:pPr marL="342900" indent="-342900">
              <a:buFont typeface="Wingdings" pitchFamily="2" charset="2"/>
              <a:buChar char="ü"/>
            </a:pPr>
            <a:r>
              <a:rPr lang="pt-BR" sz="2800" dirty="0"/>
              <a:t>E</a:t>
            </a:r>
            <a:r>
              <a:rPr lang="pt-BR" sz="2800" dirty="0" smtClean="0"/>
              <a:t>ducação </a:t>
            </a:r>
            <a:r>
              <a:rPr lang="pt-BR" sz="2800" dirty="0"/>
              <a:t>para o consumo; </a:t>
            </a:r>
            <a:endParaRPr lang="pt-BR" sz="2800" dirty="0" smtClean="0"/>
          </a:p>
          <a:p>
            <a:pPr marL="342900" indent="-342900"/>
            <a:endParaRPr lang="pt-BR" sz="1200" dirty="0" smtClean="0"/>
          </a:p>
          <a:p>
            <a:pPr marL="342900" indent="-342900">
              <a:buFont typeface="Wingdings" pitchFamily="2" charset="2"/>
              <a:buChar char="ü"/>
            </a:pPr>
            <a:r>
              <a:rPr lang="pt-BR" sz="2800" dirty="0"/>
              <a:t>E</a:t>
            </a:r>
            <a:r>
              <a:rPr lang="pt-BR" sz="2800" dirty="0" smtClean="0"/>
              <a:t>ducação </a:t>
            </a:r>
            <a:r>
              <a:rPr lang="pt-BR" sz="2800" dirty="0"/>
              <a:t>fiscal</a:t>
            </a:r>
            <a:r>
              <a:rPr lang="pt-BR" sz="2800" dirty="0" smtClean="0"/>
              <a:t>;</a:t>
            </a:r>
          </a:p>
          <a:p>
            <a:pPr marL="342900" indent="-342900"/>
            <a:endParaRPr lang="pt-BR" sz="2800" dirty="0" smtClean="0"/>
          </a:p>
        </p:txBody>
      </p:sp>
    </p:spTree>
    <p:extLst>
      <p:ext uri="{BB962C8B-B14F-4D97-AF65-F5344CB8AC3E}">
        <p14:creationId xmlns:p14="http://schemas.microsoft.com/office/powerpoint/2010/main" xmlns="" val="861694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404664"/>
            <a:ext cx="8712968" cy="5816977"/>
          </a:xfrm>
          <a:prstGeom prst="rect">
            <a:avLst/>
          </a:prstGeom>
        </p:spPr>
        <p:txBody>
          <a:bodyPr wrap="square">
            <a:spAutoFit/>
          </a:bodyPr>
          <a:lstStyle/>
          <a:p>
            <a:pPr marL="342900" indent="-342900" algn="just">
              <a:buFont typeface="Wingdings" pitchFamily="2" charset="2"/>
              <a:buChar char="ü"/>
            </a:pPr>
            <a:endParaRPr lang="pt-BR" sz="2800" dirty="0" smtClean="0"/>
          </a:p>
          <a:p>
            <a:pPr marL="342900" indent="-342900">
              <a:buFont typeface="Wingdings" pitchFamily="2" charset="2"/>
              <a:buChar char="ü"/>
            </a:pPr>
            <a:r>
              <a:rPr lang="pt-BR" sz="2800" dirty="0" smtClean="0"/>
              <a:t>Trabalho, ciência e tecnologia; </a:t>
            </a:r>
            <a:endParaRPr lang="pt-BR" sz="2800" dirty="0" smtClean="0"/>
          </a:p>
          <a:p>
            <a:pPr marL="342900" indent="-342900"/>
            <a:endParaRPr lang="pt-BR" sz="2000" dirty="0" smtClean="0"/>
          </a:p>
          <a:p>
            <a:pPr marL="342900" indent="-342900">
              <a:buFont typeface="Wingdings" pitchFamily="2" charset="2"/>
              <a:buChar char="ü"/>
            </a:pPr>
            <a:r>
              <a:rPr lang="pt-BR" sz="2800" dirty="0" smtClean="0"/>
              <a:t>Diversidade cultural</a:t>
            </a:r>
            <a:r>
              <a:rPr lang="pt-BR" sz="2800" dirty="0" smtClean="0"/>
              <a:t>;</a:t>
            </a:r>
          </a:p>
          <a:p>
            <a:pPr marL="342900" indent="-342900"/>
            <a:endParaRPr lang="pt-BR" sz="2000" dirty="0" smtClean="0"/>
          </a:p>
          <a:p>
            <a:pPr marL="342900" indent="-342900">
              <a:buFont typeface="Wingdings" pitchFamily="2" charset="2"/>
              <a:buChar char="ü"/>
            </a:pPr>
            <a:r>
              <a:rPr lang="pt-BR" sz="2800" dirty="0" smtClean="0"/>
              <a:t>Educação e ensino para o trânsito; </a:t>
            </a:r>
            <a:endParaRPr lang="pt-BR" sz="2800" dirty="0" smtClean="0"/>
          </a:p>
          <a:p>
            <a:pPr marL="342900" indent="-342900"/>
            <a:endParaRPr lang="pt-BR" sz="2000" dirty="0" smtClean="0"/>
          </a:p>
          <a:p>
            <a:pPr marL="342900" indent="-342900" algn="just">
              <a:buFont typeface="Wingdings" pitchFamily="2" charset="2"/>
              <a:buChar char="ü"/>
            </a:pPr>
            <a:r>
              <a:rPr lang="pt-BR" sz="2800" dirty="0" smtClean="0"/>
              <a:t>Direitos </a:t>
            </a:r>
            <a:r>
              <a:rPr lang="pt-BR" sz="2800" dirty="0"/>
              <a:t>dos idosos; </a:t>
            </a:r>
            <a:endParaRPr lang="pt-BR" sz="2800" dirty="0" smtClean="0"/>
          </a:p>
          <a:p>
            <a:pPr marL="342900" indent="-342900" algn="just"/>
            <a:endParaRPr lang="pt-BR" sz="2000" dirty="0"/>
          </a:p>
          <a:p>
            <a:pPr marL="285750" indent="-285750" algn="just">
              <a:buFont typeface="Wingdings" pitchFamily="2" charset="2"/>
              <a:buChar char="ü"/>
            </a:pPr>
            <a:r>
              <a:rPr lang="pt-BR" sz="2800" dirty="0" smtClean="0"/>
              <a:t>Alimentação </a:t>
            </a:r>
            <a:r>
              <a:rPr lang="pt-BR" sz="2800" dirty="0"/>
              <a:t>e nutrição; </a:t>
            </a:r>
            <a:endParaRPr lang="pt-BR" sz="2800" dirty="0" smtClean="0"/>
          </a:p>
          <a:p>
            <a:pPr marL="285750" indent="-285750" algn="just"/>
            <a:endParaRPr lang="pt-BR" sz="2000" dirty="0"/>
          </a:p>
          <a:p>
            <a:pPr marL="285750" indent="-285750" algn="just">
              <a:buFont typeface="Wingdings" pitchFamily="2" charset="2"/>
              <a:buChar char="ü"/>
            </a:pPr>
            <a:r>
              <a:rPr lang="pt-BR" sz="2800" dirty="0" smtClean="0"/>
              <a:t>Ações </a:t>
            </a:r>
            <a:r>
              <a:rPr lang="pt-BR" sz="2800" dirty="0"/>
              <a:t>de conscientização de combate ao </a:t>
            </a:r>
            <a:r>
              <a:rPr lang="pt-BR" sz="2800" dirty="0" err="1"/>
              <a:t>bullying</a:t>
            </a:r>
            <a:r>
              <a:rPr lang="pt-BR" sz="2800" dirty="0"/>
              <a:t> escolar</a:t>
            </a:r>
            <a:r>
              <a:rPr lang="pt-BR" sz="2800" dirty="0" smtClean="0"/>
              <a:t>;</a:t>
            </a:r>
          </a:p>
          <a:p>
            <a:pPr marL="285750" indent="-285750" algn="just"/>
            <a:endParaRPr lang="pt-BR" sz="2000" dirty="0"/>
          </a:p>
          <a:p>
            <a:pPr marL="285750" indent="-285750" algn="just">
              <a:buFont typeface="Wingdings" pitchFamily="2" charset="2"/>
              <a:buChar char="ü"/>
            </a:pPr>
            <a:r>
              <a:rPr lang="pt-BR" sz="2800" dirty="0"/>
              <a:t> </a:t>
            </a:r>
            <a:r>
              <a:rPr lang="pt-BR" sz="2800" dirty="0" smtClean="0"/>
              <a:t>Direitos </a:t>
            </a:r>
            <a:r>
              <a:rPr lang="pt-BR" sz="2800" dirty="0"/>
              <a:t>humanos dentre outros. </a:t>
            </a:r>
          </a:p>
        </p:txBody>
      </p:sp>
    </p:spTree>
    <p:extLst>
      <p:ext uri="{BB962C8B-B14F-4D97-AF65-F5344CB8AC3E}">
        <p14:creationId xmlns:p14="http://schemas.microsoft.com/office/powerpoint/2010/main" xmlns="" val="2776336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92696"/>
            <a:ext cx="8640960" cy="5447645"/>
          </a:xfrm>
          <a:prstGeom prst="rect">
            <a:avLst/>
          </a:prstGeom>
        </p:spPr>
        <p:txBody>
          <a:bodyPr wrap="square">
            <a:spAutoFit/>
          </a:bodyPr>
          <a:lstStyle/>
          <a:p>
            <a:pPr algn="just"/>
            <a:r>
              <a:rPr lang="pt-BR" sz="2800" b="1" dirty="0"/>
              <a:t>O Projeto Seguindo em Frente, nível I e II do ensino fundamental, é organizado em 4 (quatro) áreas de conhecimento, a saber: </a:t>
            </a:r>
            <a:endParaRPr lang="pt-BR" sz="2800" b="1" dirty="0" smtClean="0"/>
          </a:p>
          <a:p>
            <a:pPr algn="just"/>
            <a:endParaRPr lang="pt-BR" sz="2400" b="1" dirty="0"/>
          </a:p>
          <a:p>
            <a:pPr marL="342900" indent="-342900" algn="just">
              <a:buFont typeface="Wingdings" pitchFamily="2" charset="2"/>
              <a:buChar char="ü"/>
            </a:pPr>
            <a:r>
              <a:rPr lang="pt-BR" sz="2400" dirty="0" smtClean="0"/>
              <a:t>Linguagens </a:t>
            </a:r>
            <a:r>
              <a:rPr lang="pt-BR" sz="2400" dirty="0"/>
              <a:t>- com os conteúdos de Língua Portuguesa, Arte, Língua Estrangeira Moderna – Inglês, acrescida do componente curricular Educação Física; </a:t>
            </a:r>
            <a:endParaRPr lang="pt-BR" sz="2400" dirty="0" smtClean="0"/>
          </a:p>
          <a:p>
            <a:pPr marL="342900" indent="-342900" algn="just">
              <a:buFont typeface="Wingdings" pitchFamily="2" charset="2"/>
              <a:buChar char="ü"/>
            </a:pPr>
            <a:endParaRPr lang="pt-BR" sz="2400" dirty="0" smtClean="0"/>
          </a:p>
          <a:p>
            <a:pPr marL="342900" indent="-342900" algn="just">
              <a:buFont typeface="Wingdings" pitchFamily="2" charset="2"/>
              <a:buChar char="ü"/>
            </a:pPr>
            <a:r>
              <a:rPr lang="pt-BR" sz="2400" dirty="0"/>
              <a:t> </a:t>
            </a:r>
            <a:r>
              <a:rPr lang="pt-BR" sz="2400" dirty="0" smtClean="0"/>
              <a:t>Ciências </a:t>
            </a:r>
            <a:r>
              <a:rPr lang="pt-BR" sz="2400" dirty="0"/>
              <a:t>Humanas – com os conteúdos de História e Geografia</a:t>
            </a:r>
            <a:r>
              <a:rPr lang="pt-BR" sz="2400" dirty="0" smtClean="0"/>
              <a:t>;</a:t>
            </a:r>
          </a:p>
          <a:p>
            <a:pPr marL="342900" indent="-342900" algn="just">
              <a:buFont typeface="Wingdings" pitchFamily="2" charset="2"/>
              <a:buChar char="ü"/>
            </a:pPr>
            <a:endParaRPr lang="pt-BR" sz="2400" dirty="0" smtClean="0"/>
          </a:p>
          <a:p>
            <a:pPr marL="342900" indent="-342900" algn="just">
              <a:buFont typeface="Wingdings" pitchFamily="2" charset="2"/>
              <a:buChar char="ü"/>
            </a:pPr>
            <a:r>
              <a:rPr lang="pt-BR" sz="2400" dirty="0" smtClean="0"/>
              <a:t> Ciências </a:t>
            </a:r>
            <a:r>
              <a:rPr lang="pt-BR" sz="2400" dirty="0"/>
              <a:t>da Natureza - com os conteúdos de Ciências da </a:t>
            </a:r>
            <a:r>
              <a:rPr lang="pt-BR" sz="2400" dirty="0" smtClean="0"/>
              <a:t>Natureza;</a:t>
            </a:r>
          </a:p>
          <a:p>
            <a:pPr marL="342900" indent="-342900" algn="just">
              <a:buFont typeface="Wingdings" pitchFamily="2" charset="2"/>
              <a:buChar char="ü"/>
            </a:pPr>
            <a:endParaRPr lang="pt-BR" sz="2400" dirty="0" smtClean="0"/>
          </a:p>
          <a:p>
            <a:pPr marL="342900" indent="-342900" algn="just">
              <a:buFont typeface="Wingdings" pitchFamily="2" charset="2"/>
              <a:buChar char="ü"/>
            </a:pPr>
            <a:r>
              <a:rPr lang="pt-BR" sz="2400" dirty="0" smtClean="0"/>
              <a:t>Matemática </a:t>
            </a:r>
            <a:r>
              <a:rPr lang="pt-BR" sz="2400" dirty="0"/>
              <a:t>- com os conteúdos de Matemática. </a:t>
            </a:r>
          </a:p>
        </p:txBody>
      </p:sp>
    </p:spTree>
    <p:extLst>
      <p:ext uri="{BB962C8B-B14F-4D97-AF65-F5344CB8AC3E}">
        <p14:creationId xmlns:p14="http://schemas.microsoft.com/office/powerpoint/2010/main" xmlns="" val="2270781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612845"/>
            <a:ext cx="8856984" cy="6001643"/>
          </a:xfrm>
          <a:prstGeom prst="rect">
            <a:avLst/>
          </a:prstGeom>
        </p:spPr>
        <p:txBody>
          <a:bodyPr wrap="square">
            <a:spAutoFit/>
          </a:bodyPr>
          <a:lstStyle/>
          <a:p>
            <a:pPr marL="285750" indent="-285750" algn="just">
              <a:buFont typeface="Wingdings" pitchFamily="2" charset="2"/>
              <a:buChar char="ü"/>
            </a:pPr>
            <a:r>
              <a:rPr lang="pt-BR" sz="2400" dirty="0"/>
              <a:t>A oferta do Ensino Religioso fica assegurada, de caráter obrigatório para a unidade escolar, mas de frequência facultativa para o estudante.  </a:t>
            </a:r>
            <a:endParaRPr lang="pt-BR" sz="2400" dirty="0" smtClean="0"/>
          </a:p>
          <a:p>
            <a:pPr marL="285750" indent="-285750" algn="just">
              <a:buFont typeface="Wingdings" pitchFamily="2" charset="2"/>
              <a:buChar char="ü"/>
            </a:pPr>
            <a:r>
              <a:rPr lang="pt-BR" sz="2400" b="1" u="sng" dirty="0" smtClean="0">
                <a:solidFill>
                  <a:schemeClr val="tx2"/>
                </a:solidFill>
              </a:rPr>
              <a:t>Cada </a:t>
            </a:r>
            <a:r>
              <a:rPr lang="pt-BR" sz="2400" b="1" u="sng" dirty="0">
                <a:solidFill>
                  <a:schemeClr val="tx2"/>
                </a:solidFill>
              </a:rPr>
              <a:t>nível terá a duração de 200 (duzentos) dias letivos, compreendendo atividades de formação escolar, com carga horária de 834 (oitocentas e trinta e quatro) horas.  </a:t>
            </a:r>
            <a:endParaRPr lang="pt-BR" sz="2400" b="1" u="sng" dirty="0" smtClean="0">
              <a:solidFill>
                <a:schemeClr val="tx2"/>
              </a:solidFill>
            </a:endParaRPr>
          </a:p>
          <a:p>
            <a:pPr marL="285750" indent="-285750" algn="just">
              <a:buFont typeface="Wingdings" pitchFamily="2" charset="2"/>
              <a:buChar char="ü"/>
            </a:pPr>
            <a:r>
              <a:rPr lang="pt-BR" sz="2400" dirty="0" smtClean="0"/>
              <a:t>O </a:t>
            </a:r>
            <a:r>
              <a:rPr lang="pt-BR" sz="2400" dirty="0"/>
              <a:t>estudante que optar por cursar o componente curricular de Ensino Religioso cumprirá 867 (oitocentos e sessenta e sete) horas. </a:t>
            </a:r>
            <a:endParaRPr lang="pt-BR" sz="2400" dirty="0" smtClean="0"/>
          </a:p>
          <a:p>
            <a:pPr marL="285750" indent="-285750" algn="just">
              <a:buFont typeface="Wingdings" pitchFamily="2" charset="2"/>
              <a:buChar char="ü"/>
            </a:pPr>
            <a:r>
              <a:rPr lang="pt-BR" sz="2400" b="1" u="sng" dirty="0" smtClean="0">
                <a:solidFill>
                  <a:schemeClr val="tx2"/>
                </a:solidFill>
              </a:rPr>
              <a:t> </a:t>
            </a:r>
            <a:r>
              <a:rPr lang="pt-BR" sz="2400" b="1" u="sng" dirty="0">
                <a:solidFill>
                  <a:schemeClr val="tx2"/>
                </a:solidFill>
              </a:rPr>
              <a:t>A duração da hora-aula é de 50 minutos cada, e o horário escolar semanal da unidade escolar deve obedecer à organização de 5 horas-aulas diárias; as aulas plantão deverão recair sempre nos dois últimos tempos durante os cinco dias da semana. </a:t>
            </a:r>
            <a:endParaRPr lang="pt-BR" sz="2400" b="1" u="sng" dirty="0" smtClean="0">
              <a:solidFill>
                <a:schemeClr val="tx2"/>
              </a:solidFill>
            </a:endParaRPr>
          </a:p>
          <a:p>
            <a:pPr marL="342900" indent="-342900" algn="just">
              <a:buFont typeface="Wingdings" pitchFamily="2" charset="2"/>
              <a:buChar char="ü"/>
            </a:pPr>
            <a:r>
              <a:rPr lang="pt-BR" sz="2400" dirty="0" smtClean="0"/>
              <a:t>Quando </a:t>
            </a:r>
            <a:r>
              <a:rPr lang="pt-BR" sz="2400" dirty="0"/>
              <a:t>o estudante cursar o componente curricular de Ensino Religioso, a unidade escolar organizará o horário, num determinado dia da semana, sem interferir no tempo das 5 </a:t>
            </a:r>
            <a:r>
              <a:rPr lang="pt-BR" sz="2400" dirty="0" smtClean="0"/>
              <a:t>horas-aulas.</a:t>
            </a:r>
            <a:endParaRPr lang="pt-BR" sz="2400" dirty="0"/>
          </a:p>
        </p:txBody>
      </p:sp>
    </p:spTree>
    <p:extLst>
      <p:ext uri="{BB962C8B-B14F-4D97-AF65-F5344CB8AC3E}">
        <p14:creationId xmlns:p14="http://schemas.microsoft.com/office/powerpoint/2010/main" xmlns="" val="2206771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764704"/>
            <a:ext cx="8712968" cy="5016758"/>
          </a:xfrm>
          <a:prstGeom prst="rect">
            <a:avLst/>
          </a:prstGeom>
        </p:spPr>
        <p:txBody>
          <a:bodyPr wrap="square">
            <a:spAutoFit/>
          </a:bodyPr>
          <a:lstStyle/>
          <a:p>
            <a:pPr algn="ctr"/>
            <a:r>
              <a:rPr lang="pt-BR" sz="3200" b="1" dirty="0">
                <a:solidFill>
                  <a:schemeClr val="tx2"/>
                </a:solidFill>
              </a:rPr>
              <a:t>Funcionamento </a:t>
            </a:r>
            <a:r>
              <a:rPr lang="pt-BR" sz="2800" b="1" dirty="0">
                <a:solidFill>
                  <a:schemeClr val="tx2"/>
                </a:solidFill>
              </a:rPr>
              <a:t> </a:t>
            </a:r>
          </a:p>
          <a:p>
            <a:pPr marL="457200" indent="-457200" algn="just">
              <a:buFont typeface="Arial" panose="020B0604020202020204" pitchFamily="34" charset="0"/>
              <a:buChar char="•"/>
            </a:pPr>
            <a:r>
              <a:rPr lang="pt-BR" sz="3200" dirty="0"/>
              <a:t>O Projeto Seguindo em Frente será oferecido, preferencialmente, no noturno, período em que serão atendidos os jovens de 15 a 17 anos que estavam fora do processo de escolarização, conforme Campanha </a:t>
            </a:r>
            <a:r>
              <a:rPr lang="pt-BR" sz="3200" dirty="0" smtClean="0"/>
              <a:t>de mobilização da comunidade e </a:t>
            </a:r>
            <a:r>
              <a:rPr lang="pt-BR" sz="3200" dirty="0"/>
              <a:t>também incluindo aqueles que já haviam retornado à escola, mas que estão nessa faixa etária cursando do 6° ao 9° ano do ensino fundamental. </a:t>
            </a:r>
          </a:p>
        </p:txBody>
      </p:sp>
    </p:spTree>
    <p:extLst>
      <p:ext uri="{BB962C8B-B14F-4D97-AF65-F5344CB8AC3E}">
        <p14:creationId xmlns:p14="http://schemas.microsoft.com/office/powerpoint/2010/main" xmlns="" val="1344465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764704"/>
            <a:ext cx="8568952" cy="5632311"/>
          </a:xfrm>
          <a:prstGeom prst="rect">
            <a:avLst/>
          </a:prstGeom>
        </p:spPr>
        <p:txBody>
          <a:bodyPr wrap="square">
            <a:spAutoFit/>
          </a:bodyPr>
          <a:lstStyle/>
          <a:p>
            <a:pPr marL="285750" indent="-285750" algn="just">
              <a:buFont typeface="Wingdings" pitchFamily="2" charset="2"/>
              <a:buChar char="ü"/>
            </a:pPr>
            <a:r>
              <a:rPr lang="pt-BR" sz="2400" dirty="0"/>
              <a:t>A carga horária do estudante deverá ser composta por aula coletiva e aula plantão, ambas de caráter obrigatório. </a:t>
            </a:r>
            <a:endParaRPr lang="pt-BR" sz="2400" dirty="0" smtClean="0"/>
          </a:p>
          <a:p>
            <a:pPr marL="285750" indent="-285750" algn="just">
              <a:buFont typeface="Wingdings" pitchFamily="2" charset="2"/>
              <a:buChar char="ü"/>
            </a:pPr>
            <a:r>
              <a:rPr lang="pt-BR" sz="2400" b="1" u="sng" dirty="0" smtClean="0">
                <a:solidFill>
                  <a:schemeClr val="tx2"/>
                </a:solidFill>
              </a:rPr>
              <a:t>A </a:t>
            </a:r>
            <a:r>
              <a:rPr lang="pt-BR" sz="2400" b="1" u="sng" dirty="0">
                <a:solidFill>
                  <a:schemeClr val="tx2"/>
                </a:solidFill>
              </a:rPr>
              <a:t>aula coletiva</a:t>
            </a:r>
            <a:r>
              <a:rPr lang="pt-BR" sz="2400" dirty="0"/>
              <a:t> caracteriza-se pelos momentos em que o professor se dirige a turma como um todo para coordenar e orientar os trabalhos, introduzir um tema, explicar um assunto e reforçar o processo de aprendizagem. </a:t>
            </a:r>
            <a:r>
              <a:rPr lang="pt-BR" sz="2400" dirty="0" smtClean="0"/>
              <a:t> </a:t>
            </a:r>
            <a:endParaRPr lang="pt-BR" sz="2400" dirty="0" smtClean="0"/>
          </a:p>
          <a:p>
            <a:pPr marL="285750" indent="-285750" algn="just">
              <a:buFont typeface="Wingdings" pitchFamily="2" charset="2"/>
              <a:buChar char="ü"/>
            </a:pPr>
            <a:r>
              <a:rPr lang="pt-BR" sz="2400" b="1" u="sng" dirty="0" smtClean="0">
                <a:solidFill>
                  <a:schemeClr val="tx2"/>
                </a:solidFill>
              </a:rPr>
              <a:t>A </a:t>
            </a:r>
            <a:r>
              <a:rPr lang="pt-BR" sz="2400" b="1" u="sng" dirty="0">
                <a:solidFill>
                  <a:schemeClr val="tx2"/>
                </a:solidFill>
              </a:rPr>
              <a:t>aula plantão </a:t>
            </a:r>
            <a:r>
              <a:rPr lang="pt-BR" sz="2400" dirty="0"/>
              <a:t>deverá recair sempre nos 2 (dois) últimos tempos, é o momento em que o professor está à disposição do estudante para sanar dúvidas, revisar conteúdos e esclarecer assuntos da área de conhecimento e/ou do componente </a:t>
            </a:r>
            <a:r>
              <a:rPr lang="pt-BR" sz="2400" dirty="0" smtClean="0"/>
              <a:t>curricular, propor aulas criativas mais dinâmicas, envolvendo estratégias como pesquisas, projetos, vídeos, momentos culturais de socialização, com a valorização</a:t>
            </a:r>
            <a:r>
              <a:rPr lang="pt-BR" sz="2400" dirty="0"/>
              <a:t> </a:t>
            </a:r>
            <a:r>
              <a:rPr lang="pt-BR" sz="2400" dirty="0" smtClean="0"/>
              <a:t>dos </a:t>
            </a:r>
            <a:r>
              <a:rPr lang="pt-BR" sz="2400" dirty="0"/>
              <a:t>conhecimentos prévios trazidos pelo estudante ajudando-o a estabelecer relações com os temas abordados nas aulas do </a:t>
            </a:r>
            <a:r>
              <a:rPr lang="pt-BR" sz="2400" dirty="0" smtClean="0"/>
              <a:t>Projeto Seguindo em Frente.</a:t>
            </a:r>
            <a:endParaRPr lang="pt-BR" sz="2400" dirty="0"/>
          </a:p>
        </p:txBody>
      </p:sp>
    </p:spTree>
    <p:extLst>
      <p:ext uri="{BB962C8B-B14F-4D97-AF65-F5344CB8AC3E}">
        <p14:creationId xmlns:p14="http://schemas.microsoft.com/office/powerpoint/2010/main" xmlns="" val="3547586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08720"/>
            <a:ext cx="8892480" cy="4524315"/>
          </a:xfrm>
          <a:prstGeom prst="rect">
            <a:avLst/>
          </a:prstGeom>
        </p:spPr>
        <p:txBody>
          <a:bodyPr wrap="square">
            <a:spAutoFit/>
          </a:bodyPr>
          <a:lstStyle/>
          <a:p>
            <a:pPr marL="457200" indent="-457200" algn="just">
              <a:buFont typeface="Wingdings" panose="05000000000000000000" pitchFamily="2" charset="2"/>
              <a:buChar char="§"/>
            </a:pPr>
            <a:r>
              <a:rPr lang="pt-BR" sz="3200" dirty="0" smtClean="0"/>
              <a:t>As </a:t>
            </a:r>
            <a:r>
              <a:rPr lang="pt-BR" sz="3200" dirty="0"/>
              <a:t>turmas devem ter no mínimo 25 (vinte e cinco) e no máximo 30 (trinta) alunos</a:t>
            </a:r>
            <a:r>
              <a:rPr lang="pt-BR" sz="3200" dirty="0" smtClean="0"/>
              <a:t>.</a:t>
            </a:r>
          </a:p>
          <a:p>
            <a:pPr algn="just"/>
            <a:endParaRPr lang="pt-BR" sz="3200" dirty="0" smtClean="0"/>
          </a:p>
          <a:p>
            <a:pPr marL="457200" indent="-457200" algn="just">
              <a:buFont typeface="Wingdings" panose="05000000000000000000" pitchFamily="2" charset="2"/>
              <a:buChar char="§"/>
            </a:pPr>
            <a:r>
              <a:rPr lang="pt-BR" sz="3200" dirty="0" smtClean="0"/>
              <a:t> </a:t>
            </a:r>
            <a:r>
              <a:rPr lang="pt-BR" sz="3200" dirty="0"/>
              <a:t>Quando houver estudantes com deficiência, transtornos globais do desenvolvimento, altas habilidades ou </a:t>
            </a:r>
            <a:r>
              <a:rPr lang="pt-BR" sz="3200" dirty="0" err="1"/>
              <a:t>superdotação</a:t>
            </a:r>
            <a:r>
              <a:rPr lang="pt-BR" sz="3200" dirty="0"/>
              <a:t>, as turmas deverão ser constituídas com o número mínimo de 20 (vinte) e o máximo de 25 (vinte e cinco) estudantes</a:t>
            </a:r>
          </a:p>
        </p:txBody>
      </p:sp>
    </p:spTree>
    <p:extLst>
      <p:ext uri="{BB962C8B-B14F-4D97-AF65-F5344CB8AC3E}">
        <p14:creationId xmlns:p14="http://schemas.microsoft.com/office/powerpoint/2010/main" xmlns="" val="181143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1859340"/>
            <a:ext cx="8352928" cy="1323439"/>
          </a:xfrm>
          <a:prstGeom prst="rect">
            <a:avLst/>
          </a:prstGeom>
        </p:spPr>
        <p:txBody>
          <a:bodyPr wrap="square">
            <a:spAutoFit/>
          </a:bodyPr>
          <a:lstStyle/>
          <a:p>
            <a:pPr algn="ctr"/>
            <a:r>
              <a:rPr lang="pt-BR" sz="4000" b="1" dirty="0" smtClean="0">
                <a:solidFill>
                  <a:srgbClr val="00B050"/>
                </a:solidFill>
              </a:rPr>
              <a:t>Projeto</a:t>
            </a:r>
          </a:p>
          <a:p>
            <a:pPr algn="ctr"/>
            <a:r>
              <a:rPr lang="pt-BR" sz="4000" b="1" dirty="0" smtClean="0">
                <a:solidFill>
                  <a:srgbClr val="00B050"/>
                </a:solidFill>
              </a:rPr>
              <a:t> Seguindo em Frente</a:t>
            </a:r>
            <a:endParaRPr lang="pt-BR" sz="4000" b="1" dirty="0">
              <a:solidFill>
                <a:srgbClr val="00B050"/>
              </a:solidFill>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3861048"/>
            <a:ext cx="7200800" cy="130510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92697"/>
            <a:ext cx="8892480" cy="5693866"/>
          </a:xfrm>
          <a:prstGeom prst="rect">
            <a:avLst/>
          </a:prstGeom>
        </p:spPr>
        <p:txBody>
          <a:bodyPr wrap="square">
            <a:spAutoFit/>
          </a:bodyPr>
          <a:lstStyle/>
          <a:p>
            <a:pPr algn="ctr"/>
            <a:r>
              <a:rPr lang="pt-BR" sz="2800" b="1" dirty="0" smtClean="0">
                <a:solidFill>
                  <a:schemeClr val="tx2"/>
                </a:solidFill>
              </a:rPr>
              <a:t>A organização dos profissionais: </a:t>
            </a:r>
          </a:p>
          <a:p>
            <a:pPr marL="457200" indent="-457200">
              <a:buFont typeface="Wingdings" pitchFamily="2" charset="2"/>
              <a:buChar char="ü"/>
            </a:pPr>
            <a:r>
              <a:rPr lang="pt-BR" sz="2800" dirty="0" smtClean="0"/>
              <a:t>Professor </a:t>
            </a:r>
            <a:r>
              <a:rPr lang="pt-BR" sz="2800" dirty="0"/>
              <a:t>para a área de conhecimento Linguagens (Língua Portuguesa, Língua Estrangeira Moderna – Inglês, e Arte</a:t>
            </a:r>
            <a:r>
              <a:rPr lang="pt-BR" sz="2800" dirty="0" smtClean="0"/>
              <a:t>);</a:t>
            </a:r>
          </a:p>
          <a:p>
            <a:pPr marL="285750" indent="-285750">
              <a:buFont typeface="Wingdings" pitchFamily="2" charset="2"/>
              <a:buChar char="ü"/>
            </a:pPr>
            <a:r>
              <a:rPr lang="pt-BR" sz="2800" dirty="0" smtClean="0"/>
              <a:t> Professor </a:t>
            </a:r>
            <a:r>
              <a:rPr lang="pt-BR" sz="2800" dirty="0"/>
              <a:t>para o componente curricular Educação Física; </a:t>
            </a:r>
            <a:endParaRPr lang="pt-BR" sz="2800" dirty="0" smtClean="0"/>
          </a:p>
          <a:p>
            <a:pPr marL="285750" indent="-285750">
              <a:buFont typeface="Wingdings" pitchFamily="2" charset="2"/>
              <a:buChar char="ü"/>
            </a:pPr>
            <a:r>
              <a:rPr lang="pt-BR" sz="2800" dirty="0"/>
              <a:t>P</a:t>
            </a:r>
            <a:r>
              <a:rPr lang="pt-BR" sz="2800" dirty="0" smtClean="0"/>
              <a:t>rofessor </a:t>
            </a:r>
            <a:r>
              <a:rPr lang="pt-BR" sz="2800" dirty="0"/>
              <a:t>para a área de conhecimento Matemática; </a:t>
            </a:r>
          </a:p>
          <a:p>
            <a:pPr marL="285750" indent="-285750">
              <a:buFont typeface="Wingdings" pitchFamily="2" charset="2"/>
              <a:buChar char="ü"/>
            </a:pPr>
            <a:r>
              <a:rPr lang="pt-BR" sz="2800" dirty="0"/>
              <a:t>P</a:t>
            </a:r>
            <a:r>
              <a:rPr lang="pt-BR" sz="2800" dirty="0" smtClean="0"/>
              <a:t>rofessor </a:t>
            </a:r>
            <a:r>
              <a:rPr lang="pt-BR" sz="2800" dirty="0"/>
              <a:t>para a área de conhecimento Ciências da Natureza; </a:t>
            </a:r>
          </a:p>
          <a:p>
            <a:pPr marL="285750" indent="-285750">
              <a:buFont typeface="Wingdings" pitchFamily="2" charset="2"/>
              <a:buChar char="ü"/>
            </a:pPr>
            <a:r>
              <a:rPr lang="pt-BR" sz="2800" dirty="0"/>
              <a:t>P</a:t>
            </a:r>
            <a:r>
              <a:rPr lang="pt-BR" sz="2800" dirty="0" smtClean="0"/>
              <a:t>rofessor </a:t>
            </a:r>
            <a:r>
              <a:rPr lang="pt-BR" sz="2800" dirty="0"/>
              <a:t>para a área de conhecimento Ciências Humanas (História e Geografia</a:t>
            </a:r>
            <a:r>
              <a:rPr lang="pt-BR" sz="2800" dirty="0" smtClean="0"/>
              <a:t>);</a:t>
            </a:r>
          </a:p>
          <a:p>
            <a:pPr marL="285750" indent="-285750">
              <a:buFont typeface="Wingdings" pitchFamily="2" charset="2"/>
              <a:buChar char="ü"/>
            </a:pPr>
            <a:r>
              <a:rPr lang="pt-BR" sz="2800" dirty="0"/>
              <a:t>P</a:t>
            </a:r>
            <a:r>
              <a:rPr lang="pt-BR" sz="2800" dirty="0" smtClean="0"/>
              <a:t>rofessor </a:t>
            </a:r>
            <a:r>
              <a:rPr lang="pt-BR" sz="2800" dirty="0"/>
              <a:t>para Ensino Religioso, quando for o </a:t>
            </a:r>
            <a:r>
              <a:rPr lang="pt-BR" sz="2800" dirty="0" smtClean="0"/>
              <a:t>caso;</a:t>
            </a:r>
          </a:p>
          <a:p>
            <a:pPr marL="285750" indent="-285750">
              <a:buFont typeface="Wingdings" pitchFamily="2" charset="2"/>
              <a:buChar char="ü"/>
            </a:pPr>
            <a:r>
              <a:rPr lang="pt-BR" sz="2800" b="1" u="sng" dirty="0">
                <a:solidFill>
                  <a:schemeClr val="tx2"/>
                </a:solidFill>
              </a:rPr>
              <a:t>P</a:t>
            </a:r>
            <a:r>
              <a:rPr lang="pt-BR" sz="2800" b="1" u="sng" dirty="0" smtClean="0">
                <a:solidFill>
                  <a:schemeClr val="tx2"/>
                </a:solidFill>
              </a:rPr>
              <a:t>rofessor </a:t>
            </a:r>
            <a:r>
              <a:rPr lang="pt-BR" sz="2800" b="1" u="sng" dirty="0">
                <a:solidFill>
                  <a:schemeClr val="tx2"/>
                </a:solidFill>
              </a:rPr>
              <a:t>orientador </a:t>
            </a:r>
            <a:r>
              <a:rPr lang="pt-BR" sz="2800" b="1" u="sng" dirty="0" smtClean="0">
                <a:solidFill>
                  <a:schemeClr val="tx2"/>
                </a:solidFill>
              </a:rPr>
              <a:t>– PO- 4 h/a. para serem desenvolvidas nas quarta-feira ou quinta –feira.</a:t>
            </a:r>
            <a:endParaRPr lang="pt-BR" sz="2800" b="1" u="sng" dirty="0">
              <a:solidFill>
                <a:schemeClr val="tx2"/>
              </a:solidFill>
            </a:endParaRPr>
          </a:p>
        </p:txBody>
      </p:sp>
    </p:spTree>
    <p:extLst>
      <p:ext uri="{BB962C8B-B14F-4D97-AF65-F5344CB8AC3E}">
        <p14:creationId xmlns:p14="http://schemas.microsoft.com/office/powerpoint/2010/main" xmlns="" val="1415400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764705"/>
            <a:ext cx="8748464" cy="6001643"/>
          </a:xfrm>
          <a:prstGeom prst="rect">
            <a:avLst/>
          </a:prstGeom>
        </p:spPr>
        <p:txBody>
          <a:bodyPr wrap="square">
            <a:spAutoFit/>
          </a:bodyPr>
          <a:lstStyle/>
          <a:p>
            <a:pPr marL="457200" indent="-457200" algn="just">
              <a:buFont typeface="Wingdings" panose="05000000000000000000" pitchFamily="2" charset="2"/>
              <a:buChar char="§"/>
            </a:pPr>
            <a:r>
              <a:rPr lang="pt-BR" sz="3200" dirty="0"/>
              <a:t>O Projeto Seguindo em Frente será operacionalizado por área de conhecimento, com exceção da área de Linguagens, que terá um profissional com habilitação específica para ministrar o componente curricular de Educação Física. </a:t>
            </a:r>
            <a:endParaRPr lang="pt-BR" sz="3200" dirty="0" smtClean="0"/>
          </a:p>
          <a:p>
            <a:pPr marL="457200" indent="-457200" algn="just">
              <a:buFont typeface="Wingdings" panose="05000000000000000000" pitchFamily="2" charset="2"/>
              <a:buChar char="§"/>
            </a:pPr>
            <a:r>
              <a:rPr lang="pt-BR" sz="3200" dirty="0" smtClean="0"/>
              <a:t>A </a:t>
            </a:r>
            <a:r>
              <a:rPr lang="pt-BR" sz="3200" dirty="0"/>
              <a:t>equipe pedagógica da unidade escolar, em conjunto com os professores, deverá observar a Matriz Curricular quanto à carga horária semanal das áreas de </a:t>
            </a:r>
            <a:r>
              <a:rPr lang="pt-BR" sz="3200" dirty="0" smtClean="0"/>
              <a:t>conhecimento/componente </a:t>
            </a:r>
            <a:r>
              <a:rPr lang="pt-BR" sz="3200" dirty="0"/>
              <a:t>curricular e à ementa curricular das unidades </a:t>
            </a:r>
            <a:r>
              <a:rPr lang="pt-BR" sz="3200" dirty="0" smtClean="0"/>
              <a:t>formativas</a:t>
            </a:r>
            <a:r>
              <a:rPr lang="pt-BR" sz="3200" dirty="0"/>
              <a:t>.</a:t>
            </a:r>
          </a:p>
        </p:txBody>
      </p:sp>
    </p:spTree>
    <p:extLst>
      <p:ext uri="{BB962C8B-B14F-4D97-AF65-F5344CB8AC3E}">
        <p14:creationId xmlns:p14="http://schemas.microsoft.com/office/powerpoint/2010/main" xmlns="" val="1114366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92696"/>
            <a:ext cx="8712968" cy="6001643"/>
          </a:xfrm>
          <a:prstGeom prst="rect">
            <a:avLst/>
          </a:prstGeom>
        </p:spPr>
        <p:txBody>
          <a:bodyPr wrap="square">
            <a:spAutoFit/>
          </a:bodyPr>
          <a:lstStyle/>
          <a:p>
            <a:pPr algn="ctr"/>
            <a:r>
              <a:rPr lang="pt-BR" sz="2400" b="1" dirty="0">
                <a:solidFill>
                  <a:schemeClr val="tx2"/>
                </a:solidFill>
              </a:rPr>
              <a:t>Calendário Escolar  </a:t>
            </a:r>
            <a:endParaRPr lang="pt-BR" sz="2400" b="1" dirty="0" smtClean="0">
              <a:solidFill>
                <a:schemeClr val="tx2"/>
              </a:solidFill>
            </a:endParaRPr>
          </a:p>
          <a:p>
            <a:pPr algn="just"/>
            <a:r>
              <a:rPr lang="pt-BR" sz="2400" dirty="0" smtClean="0"/>
              <a:t>O </a:t>
            </a:r>
            <a:r>
              <a:rPr lang="pt-BR" sz="2400" dirty="0"/>
              <a:t>Calendário Escolar do Projeto Seguindo em Frente será elaborado pelas unidades escolares</a:t>
            </a:r>
            <a:r>
              <a:rPr lang="pt-BR" sz="2400" dirty="0" smtClean="0"/>
              <a:t>, </a:t>
            </a:r>
            <a:r>
              <a:rPr lang="pt-BR" sz="2400" dirty="0"/>
              <a:t>respeitando-se as especificidades de cada município, contemplando: </a:t>
            </a:r>
            <a:endParaRPr lang="pt-BR" sz="2400" dirty="0" smtClean="0"/>
          </a:p>
          <a:p>
            <a:pPr marL="342900" indent="-342900" algn="just">
              <a:buFont typeface="Wingdings" pitchFamily="2" charset="2"/>
              <a:buChar char="ü"/>
            </a:pPr>
            <a:r>
              <a:rPr lang="pt-BR" sz="2400" dirty="0" smtClean="0"/>
              <a:t> Período </a:t>
            </a:r>
            <a:r>
              <a:rPr lang="pt-BR" sz="2400" dirty="0"/>
              <a:t>inicial das matrículas</a:t>
            </a:r>
            <a:r>
              <a:rPr lang="pt-BR" sz="2400" dirty="0" smtClean="0"/>
              <a:t>;</a:t>
            </a:r>
          </a:p>
          <a:p>
            <a:pPr marL="342900" indent="-342900" algn="just">
              <a:buFont typeface="Wingdings" pitchFamily="2" charset="2"/>
              <a:buChar char="ü"/>
            </a:pPr>
            <a:r>
              <a:rPr lang="pt-BR" sz="2400" dirty="0" smtClean="0"/>
              <a:t> Início </a:t>
            </a:r>
            <a:r>
              <a:rPr lang="pt-BR" sz="2400" dirty="0"/>
              <a:t>das atividades docentes</a:t>
            </a:r>
            <a:r>
              <a:rPr lang="pt-BR" sz="2400" dirty="0" smtClean="0"/>
              <a:t>;</a:t>
            </a:r>
          </a:p>
          <a:p>
            <a:pPr marL="342900" indent="-342900" algn="just">
              <a:buFont typeface="Wingdings" pitchFamily="2" charset="2"/>
              <a:buChar char="ü"/>
            </a:pPr>
            <a:r>
              <a:rPr lang="pt-BR" sz="2400" dirty="0" smtClean="0"/>
              <a:t> Início </a:t>
            </a:r>
            <a:r>
              <a:rPr lang="pt-BR" sz="2400" dirty="0"/>
              <a:t>do período letivo</a:t>
            </a:r>
            <a:r>
              <a:rPr lang="pt-BR" sz="2400" dirty="0" smtClean="0"/>
              <a:t>;</a:t>
            </a:r>
          </a:p>
          <a:p>
            <a:pPr marL="342900" indent="-342900" algn="just">
              <a:buFont typeface="Wingdings" pitchFamily="2" charset="2"/>
              <a:buChar char="ü"/>
            </a:pPr>
            <a:r>
              <a:rPr lang="pt-BR" sz="2400" dirty="0" smtClean="0"/>
              <a:t> Início </a:t>
            </a:r>
            <a:r>
              <a:rPr lang="pt-BR" sz="2400" dirty="0"/>
              <a:t>do término do bimestre</a:t>
            </a:r>
            <a:r>
              <a:rPr lang="pt-BR" sz="2400" dirty="0" smtClean="0"/>
              <a:t>;</a:t>
            </a:r>
          </a:p>
          <a:p>
            <a:pPr marL="342900" indent="-342900" algn="just">
              <a:buFont typeface="Wingdings" pitchFamily="2" charset="2"/>
              <a:buChar char="ü"/>
            </a:pPr>
            <a:r>
              <a:rPr lang="pt-BR" sz="2400" dirty="0" smtClean="0"/>
              <a:t> Reuniões </a:t>
            </a:r>
            <a:r>
              <a:rPr lang="pt-BR" sz="2400" dirty="0"/>
              <a:t>pedagógicas</a:t>
            </a:r>
            <a:r>
              <a:rPr lang="pt-BR" sz="2400" dirty="0" smtClean="0"/>
              <a:t>;</a:t>
            </a:r>
          </a:p>
          <a:p>
            <a:pPr marL="342900" indent="-342900" algn="just">
              <a:buFont typeface="Wingdings" pitchFamily="2" charset="2"/>
              <a:buChar char="ü"/>
            </a:pPr>
            <a:r>
              <a:rPr lang="pt-BR" sz="2400" dirty="0" smtClean="0"/>
              <a:t> Período </a:t>
            </a:r>
            <a:r>
              <a:rPr lang="pt-BR" sz="2400" dirty="0"/>
              <a:t>de aulas e de férias do corpo docente e discente</a:t>
            </a:r>
            <a:r>
              <a:rPr lang="pt-BR" sz="2400" dirty="0" smtClean="0"/>
              <a:t>;</a:t>
            </a:r>
          </a:p>
          <a:p>
            <a:pPr marL="342900" indent="-342900" algn="just">
              <a:buFont typeface="Wingdings" pitchFamily="2" charset="2"/>
              <a:buChar char="ü"/>
            </a:pPr>
            <a:r>
              <a:rPr lang="pt-BR" sz="2400" dirty="0" smtClean="0"/>
              <a:t> Feriados;</a:t>
            </a:r>
          </a:p>
          <a:p>
            <a:pPr marL="342900" indent="-342900" algn="just">
              <a:buFont typeface="Wingdings" pitchFamily="2" charset="2"/>
              <a:buChar char="ü"/>
            </a:pPr>
            <a:r>
              <a:rPr lang="pt-BR" sz="2400" dirty="0" smtClean="0"/>
              <a:t> Comemorações </a:t>
            </a:r>
            <a:r>
              <a:rPr lang="pt-BR" sz="2400" dirty="0"/>
              <a:t>cívicas, culturais e desportivas</a:t>
            </a:r>
            <a:r>
              <a:rPr lang="pt-BR" sz="2400" dirty="0" smtClean="0"/>
              <a:t>;</a:t>
            </a:r>
          </a:p>
          <a:p>
            <a:pPr marL="342900" indent="-342900" algn="just">
              <a:buFont typeface="Wingdings" pitchFamily="2" charset="2"/>
              <a:buChar char="ü"/>
            </a:pPr>
            <a:r>
              <a:rPr lang="pt-BR" sz="2400" dirty="0" smtClean="0"/>
              <a:t> Reserva </a:t>
            </a:r>
            <a:r>
              <a:rPr lang="pt-BR" sz="2400" dirty="0"/>
              <a:t>técnica</a:t>
            </a:r>
            <a:r>
              <a:rPr lang="pt-BR" sz="2400" dirty="0" smtClean="0"/>
              <a:t>;</a:t>
            </a:r>
          </a:p>
          <a:p>
            <a:pPr marL="342900" indent="-342900" algn="just">
              <a:buFont typeface="Wingdings" pitchFamily="2" charset="2"/>
              <a:buChar char="ü"/>
            </a:pPr>
            <a:r>
              <a:rPr lang="pt-BR" sz="2400" dirty="0" smtClean="0"/>
              <a:t> Atividades </a:t>
            </a:r>
            <a:r>
              <a:rPr lang="pt-BR" sz="2400" dirty="0"/>
              <a:t>pedagógicas; </a:t>
            </a:r>
            <a:endParaRPr lang="pt-BR" sz="2400" dirty="0" smtClean="0"/>
          </a:p>
          <a:p>
            <a:pPr marL="342900" indent="-342900" algn="just">
              <a:buFont typeface="Wingdings" pitchFamily="2" charset="2"/>
              <a:buChar char="ü"/>
            </a:pPr>
            <a:r>
              <a:rPr lang="pt-BR" sz="2400" dirty="0"/>
              <a:t> </a:t>
            </a:r>
            <a:r>
              <a:rPr lang="pt-BR" sz="2400" dirty="0" smtClean="0"/>
              <a:t>Recesso </a:t>
            </a:r>
            <a:r>
              <a:rPr lang="pt-BR" sz="2400" dirty="0"/>
              <a:t>escolar</a:t>
            </a:r>
            <a:r>
              <a:rPr lang="pt-BR" sz="2400" dirty="0" smtClean="0"/>
              <a:t>;</a:t>
            </a:r>
          </a:p>
          <a:p>
            <a:pPr marL="342900" indent="-342900" algn="just">
              <a:buFont typeface="Wingdings" pitchFamily="2" charset="2"/>
              <a:buChar char="ü"/>
            </a:pPr>
            <a:r>
              <a:rPr lang="pt-BR" sz="2400" dirty="0" smtClean="0"/>
              <a:t> Exame final, outros</a:t>
            </a:r>
            <a:r>
              <a:rPr lang="pt-BR" sz="2400" dirty="0"/>
              <a:t>. </a:t>
            </a:r>
          </a:p>
        </p:txBody>
      </p:sp>
    </p:spTree>
    <p:extLst>
      <p:ext uri="{BB962C8B-B14F-4D97-AF65-F5344CB8AC3E}">
        <p14:creationId xmlns:p14="http://schemas.microsoft.com/office/powerpoint/2010/main" xmlns="" val="1268420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0689"/>
            <a:ext cx="9036496" cy="369332"/>
          </a:xfrm>
          <a:prstGeom prst="rect">
            <a:avLst/>
          </a:prstGeom>
        </p:spPr>
        <p:txBody>
          <a:bodyPr wrap="square">
            <a:spAutoFit/>
          </a:bodyPr>
          <a:lstStyle/>
          <a:p>
            <a:r>
              <a:rPr lang="pt-BR" b="1" dirty="0">
                <a:solidFill>
                  <a:schemeClr val="tx2"/>
                </a:solidFill>
              </a:rPr>
              <a:t>Matriz Curricular Projeto Seguindo em Frente (Escolas Estaduais localizadas na zona urbana) </a:t>
            </a:r>
          </a:p>
        </p:txBody>
      </p:sp>
      <p:sp>
        <p:nvSpPr>
          <p:cNvPr id="3" name="Retângulo 2"/>
          <p:cNvSpPr/>
          <p:nvPr/>
        </p:nvSpPr>
        <p:spPr>
          <a:xfrm>
            <a:off x="0" y="990021"/>
            <a:ext cx="8892480" cy="1754326"/>
          </a:xfrm>
          <a:prstGeom prst="rect">
            <a:avLst/>
          </a:prstGeom>
        </p:spPr>
        <p:txBody>
          <a:bodyPr wrap="square">
            <a:spAutoFit/>
          </a:bodyPr>
          <a:lstStyle/>
          <a:p>
            <a:r>
              <a:rPr lang="pt-BR" b="1" dirty="0">
                <a:solidFill>
                  <a:schemeClr val="tx2"/>
                </a:solidFill>
              </a:rPr>
              <a:t>Ano: a partir de </a:t>
            </a:r>
            <a:r>
              <a:rPr lang="pt-BR" b="1" dirty="0" smtClean="0">
                <a:solidFill>
                  <a:schemeClr val="tx2"/>
                </a:solidFill>
              </a:rPr>
              <a:t>2016</a:t>
            </a:r>
          </a:p>
          <a:p>
            <a:r>
              <a:rPr lang="pt-BR" b="1" dirty="0" smtClean="0">
                <a:solidFill>
                  <a:schemeClr val="tx2"/>
                </a:solidFill>
              </a:rPr>
              <a:t>Turno</a:t>
            </a:r>
            <a:r>
              <a:rPr lang="pt-BR" b="1" dirty="0">
                <a:solidFill>
                  <a:schemeClr val="tx2"/>
                </a:solidFill>
              </a:rPr>
              <a:t>: Diurno e </a:t>
            </a:r>
            <a:r>
              <a:rPr lang="pt-BR" b="1" dirty="0" smtClean="0">
                <a:solidFill>
                  <a:schemeClr val="tx2"/>
                </a:solidFill>
              </a:rPr>
              <a:t>Noturno</a:t>
            </a:r>
          </a:p>
          <a:p>
            <a:r>
              <a:rPr lang="pt-BR" b="1" dirty="0" smtClean="0">
                <a:solidFill>
                  <a:schemeClr val="tx2"/>
                </a:solidFill>
              </a:rPr>
              <a:t> </a:t>
            </a:r>
            <a:r>
              <a:rPr lang="pt-BR" b="1" dirty="0">
                <a:solidFill>
                  <a:schemeClr val="tx2"/>
                </a:solidFill>
              </a:rPr>
              <a:t>Semana letiva: 5 (cinco) dias </a:t>
            </a:r>
            <a:endParaRPr lang="pt-BR" b="1" dirty="0" smtClean="0">
              <a:solidFill>
                <a:schemeClr val="tx2"/>
              </a:solidFill>
            </a:endParaRPr>
          </a:p>
          <a:p>
            <a:r>
              <a:rPr lang="pt-BR" b="1" dirty="0" smtClean="0">
                <a:solidFill>
                  <a:schemeClr val="tx2"/>
                </a:solidFill>
              </a:rPr>
              <a:t>Duração </a:t>
            </a:r>
            <a:r>
              <a:rPr lang="pt-BR" b="1" dirty="0">
                <a:solidFill>
                  <a:schemeClr val="tx2"/>
                </a:solidFill>
              </a:rPr>
              <a:t>da h/a: 50 (cinquenta) minutos </a:t>
            </a:r>
            <a:endParaRPr lang="pt-BR" b="1" dirty="0" smtClean="0">
              <a:solidFill>
                <a:schemeClr val="tx2"/>
              </a:solidFill>
            </a:endParaRPr>
          </a:p>
          <a:p>
            <a:r>
              <a:rPr lang="pt-BR" b="1" dirty="0" smtClean="0">
                <a:solidFill>
                  <a:schemeClr val="tx2"/>
                </a:solidFill>
              </a:rPr>
              <a:t>Hora-aula</a:t>
            </a:r>
            <a:r>
              <a:rPr lang="pt-BR" b="1" dirty="0">
                <a:solidFill>
                  <a:schemeClr val="tx2"/>
                </a:solidFill>
              </a:rPr>
              <a:t>: 5 (cinco) horas-aula diárias </a:t>
            </a:r>
            <a:endParaRPr lang="pt-BR" b="1" dirty="0" smtClean="0">
              <a:solidFill>
                <a:schemeClr val="tx2"/>
              </a:solidFill>
            </a:endParaRPr>
          </a:p>
          <a:p>
            <a:r>
              <a:rPr lang="pt-BR" b="1" dirty="0" smtClean="0">
                <a:solidFill>
                  <a:schemeClr val="tx2"/>
                </a:solidFill>
              </a:rPr>
              <a:t>Duração </a:t>
            </a:r>
            <a:r>
              <a:rPr lang="pt-BR" b="1" dirty="0">
                <a:solidFill>
                  <a:schemeClr val="tx2"/>
                </a:solidFill>
              </a:rPr>
              <a:t>do ano letivo: 200 (duzentos) dias </a:t>
            </a:r>
          </a:p>
        </p:txBody>
      </p:sp>
      <p:pic>
        <p:nvPicPr>
          <p:cNvPr id="5" name="Imagem 4"/>
          <p:cNvPicPr/>
          <p:nvPr/>
        </p:nvPicPr>
        <p:blipFill rotWithShape="1">
          <a:blip r:embed="rId2" cstate="print"/>
          <a:srcRect l="27241" t="46275" r="30733" b="23025"/>
          <a:stretch/>
        </p:blipFill>
        <p:spPr bwMode="auto">
          <a:xfrm>
            <a:off x="179512" y="2744348"/>
            <a:ext cx="8424936" cy="370898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421785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124744"/>
            <a:ext cx="8856984" cy="830997"/>
          </a:xfrm>
          <a:prstGeom prst="rect">
            <a:avLst/>
          </a:prstGeom>
        </p:spPr>
        <p:txBody>
          <a:bodyPr wrap="square">
            <a:spAutoFit/>
          </a:bodyPr>
          <a:lstStyle/>
          <a:p>
            <a:pPr algn="ctr"/>
            <a:r>
              <a:rPr lang="pt-BR" sz="2400" b="1" dirty="0">
                <a:solidFill>
                  <a:schemeClr val="tx2"/>
                </a:solidFill>
              </a:rPr>
              <a:t>EMENTA CURRICULAR DAS ÁREAS DE </a:t>
            </a:r>
            <a:r>
              <a:rPr lang="pt-BR" sz="2400" b="1" dirty="0" smtClean="0">
                <a:solidFill>
                  <a:schemeClr val="tx2"/>
                </a:solidFill>
              </a:rPr>
              <a:t>CONHECIMENTO:</a:t>
            </a:r>
          </a:p>
          <a:p>
            <a:pPr algn="ctr"/>
            <a:endParaRPr lang="pt-BR" sz="2400" b="1" dirty="0"/>
          </a:p>
        </p:txBody>
      </p:sp>
      <p:sp>
        <p:nvSpPr>
          <p:cNvPr id="3" name="Retângulo 2"/>
          <p:cNvSpPr/>
          <p:nvPr/>
        </p:nvSpPr>
        <p:spPr>
          <a:xfrm>
            <a:off x="107504" y="2136339"/>
            <a:ext cx="8856984" cy="4031873"/>
          </a:xfrm>
          <a:prstGeom prst="rect">
            <a:avLst/>
          </a:prstGeom>
        </p:spPr>
        <p:txBody>
          <a:bodyPr wrap="square">
            <a:spAutoFit/>
          </a:bodyPr>
          <a:lstStyle/>
          <a:p>
            <a:pPr marL="457200" indent="-457200" algn="just">
              <a:buFont typeface="Arial" panose="020B0604020202020204" pitchFamily="34" charset="0"/>
              <a:buChar char="•"/>
            </a:pPr>
            <a:r>
              <a:rPr lang="pt-BR" sz="3200" dirty="0"/>
              <a:t>O material a ser utilizado no Projeto Seguindo em Frente será o do </a:t>
            </a:r>
            <a:r>
              <a:rPr lang="pt-BR" sz="3200" dirty="0" err="1"/>
              <a:t>Projovem</a:t>
            </a:r>
            <a:r>
              <a:rPr lang="pt-BR" sz="3200" dirty="0"/>
              <a:t> Urbano - PJU, organizado em Unidades Formativas – UF, </a:t>
            </a:r>
            <a:r>
              <a:rPr lang="pt-BR" sz="3200" dirty="0" smtClean="0"/>
              <a:t>e </a:t>
            </a:r>
            <a:r>
              <a:rPr lang="pt-BR" sz="3200" dirty="0"/>
              <a:t>tem o propósito de traduzir o currículo em situações de </a:t>
            </a:r>
            <a:r>
              <a:rPr lang="pt-BR" sz="3200" dirty="0" smtClean="0"/>
              <a:t>ensino e </a:t>
            </a:r>
            <a:r>
              <a:rPr lang="pt-BR" sz="3200" dirty="0"/>
              <a:t>de aprendizagem, </a:t>
            </a:r>
            <a:r>
              <a:rPr lang="pt-BR" sz="3200" dirty="0" smtClean="0"/>
              <a:t>norteando </a:t>
            </a:r>
            <a:r>
              <a:rPr lang="pt-BR" sz="3200" dirty="0"/>
              <a:t>o percurso dos estudantes e orientando trabalhos individuais ou em grupo, dando apoio às </a:t>
            </a:r>
            <a:r>
              <a:rPr lang="pt-BR" sz="3200" dirty="0" smtClean="0"/>
              <a:t>atividades.</a:t>
            </a:r>
            <a:endParaRPr lang="pt-BR" sz="3200" dirty="0"/>
          </a:p>
        </p:txBody>
      </p:sp>
    </p:spTree>
    <p:extLst>
      <p:ext uri="{BB962C8B-B14F-4D97-AF65-F5344CB8AC3E}">
        <p14:creationId xmlns:p14="http://schemas.microsoft.com/office/powerpoint/2010/main" xmlns="" val="1887049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764704"/>
            <a:ext cx="8712968" cy="4031873"/>
          </a:xfrm>
          <a:prstGeom prst="rect">
            <a:avLst/>
          </a:prstGeom>
        </p:spPr>
        <p:txBody>
          <a:bodyPr wrap="square">
            <a:spAutoFit/>
          </a:bodyPr>
          <a:lstStyle/>
          <a:p>
            <a:pPr algn="ctr"/>
            <a:r>
              <a:rPr lang="pt-BR" sz="3200" b="1" dirty="0">
                <a:solidFill>
                  <a:schemeClr val="tx2"/>
                </a:solidFill>
              </a:rPr>
              <a:t>Esses volumes serão utilizados da seguinte forma: </a:t>
            </a:r>
            <a:endParaRPr lang="pt-BR" sz="3200" b="1" dirty="0" smtClean="0">
              <a:solidFill>
                <a:schemeClr val="tx2"/>
              </a:solidFill>
            </a:endParaRPr>
          </a:p>
          <a:p>
            <a:pPr algn="ctr"/>
            <a:endParaRPr lang="pt-BR" sz="3200" b="1" dirty="0"/>
          </a:p>
          <a:p>
            <a:pPr marL="285750" indent="-285750" algn="ctr">
              <a:buFont typeface="Wingdings" pitchFamily="2" charset="2"/>
              <a:buChar char="ü"/>
            </a:pPr>
            <a:r>
              <a:rPr lang="pt-BR" sz="3200" dirty="0"/>
              <a:t>- Nível I (6º e 7 º ano do ensino fundamental) – utilizará as Unidades Formativas </a:t>
            </a:r>
            <a:r>
              <a:rPr lang="pt-BR" sz="3200" dirty="0" smtClean="0"/>
              <a:t>I.</a:t>
            </a:r>
            <a:endParaRPr lang="pt-BR" sz="3200" dirty="0"/>
          </a:p>
          <a:p>
            <a:pPr algn="ctr"/>
            <a:endParaRPr lang="pt-BR" sz="3200" dirty="0" smtClean="0"/>
          </a:p>
          <a:p>
            <a:pPr marL="285750" indent="-285750" algn="ctr">
              <a:buFont typeface="Wingdings" pitchFamily="2" charset="2"/>
              <a:buChar char="ü"/>
            </a:pPr>
            <a:endParaRPr lang="pt-BR" sz="3200" dirty="0" smtClean="0"/>
          </a:p>
          <a:p>
            <a:pPr marL="285750" indent="-285750" algn="ctr">
              <a:buFont typeface="Wingdings" pitchFamily="2" charset="2"/>
              <a:buChar char="ü"/>
            </a:pPr>
            <a:r>
              <a:rPr lang="pt-BR" sz="3200" dirty="0" smtClean="0"/>
              <a:t>Nível </a:t>
            </a:r>
            <a:r>
              <a:rPr lang="pt-BR" sz="3200" dirty="0"/>
              <a:t>II (8º e 9º ano do ensino fundamental) – utilizará as Unidades Formativas </a:t>
            </a:r>
            <a:r>
              <a:rPr lang="pt-BR" sz="3200" dirty="0" smtClean="0"/>
              <a:t>IV</a:t>
            </a:r>
            <a:r>
              <a:rPr lang="pt-BR" sz="3200" dirty="0"/>
              <a:t>.</a:t>
            </a:r>
          </a:p>
        </p:txBody>
      </p:sp>
    </p:spTree>
    <p:extLst>
      <p:ext uri="{BB962C8B-B14F-4D97-AF65-F5344CB8AC3E}">
        <p14:creationId xmlns:p14="http://schemas.microsoft.com/office/powerpoint/2010/main" xmlns="" val="3775064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92697"/>
            <a:ext cx="8640960" cy="5324535"/>
          </a:xfrm>
          <a:prstGeom prst="rect">
            <a:avLst/>
          </a:prstGeom>
        </p:spPr>
        <p:txBody>
          <a:bodyPr wrap="square">
            <a:spAutoFit/>
          </a:bodyPr>
          <a:lstStyle/>
          <a:p>
            <a:pPr algn="ctr"/>
            <a:r>
              <a:rPr lang="pt-BR" sz="3200" b="1" dirty="0">
                <a:solidFill>
                  <a:schemeClr val="tx2"/>
                </a:solidFill>
              </a:rPr>
              <a:t>ORGANIZAÇÃO DO TRABALHO PEDAGÓGICO   </a:t>
            </a:r>
          </a:p>
          <a:p>
            <a:pPr algn="just"/>
            <a:r>
              <a:rPr lang="pt-BR" sz="2800" dirty="0"/>
              <a:t>A organização do trabalho pedagógico no Projeto Seguindo em Frente deve considerar vários </a:t>
            </a:r>
            <a:r>
              <a:rPr lang="pt-BR" sz="2800" dirty="0" smtClean="0"/>
              <a:t>aspectos:</a:t>
            </a:r>
          </a:p>
          <a:p>
            <a:pPr marL="457200" indent="-457200" algn="just">
              <a:buFont typeface="Wingdings" pitchFamily="2" charset="2"/>
              <a:buChar char="ü"/>
            </a:pPr>
            <a:r>
              <a:rPr lang="pt-BR" sz="2800" dirty="0"/>
              <a:t> D</a:t>
            </a:r>
            <a:r>
              <a:rPr lang="pt-BR" sz="2800" dirty="0" smtClean="0"/>
              <a:t>imensões </a:t>
            </a:r>
            <a:r>
              <a:rPr lang="pt-BR" sz="2800" dirty="0"/>
              <a:t>curriculares</a:t>
            </a:r>
            <a:r>
              <a:rPr lang="pt-BR" sz="2800" dirty="0" smtClean="0"/>
              <a:t>;</a:t>
            </a:r>
          </a:p>
          <a:p>
            <a:pPr marL="457200" indent="-457200" algn="just">
              <a:buFont typeface="Wingdings" pitchFamily="2" charset="2"/>
              <a:buChar char="ü"/>
            </a:pPr>
            <a:r>
              <a:rPr lang="pt-BR" sz="2800" dirty="0" smtClean="0"/>
              <a:t> Protagonismo </a:t>
            </a:r>
            <a:r>
              <a:rPr lang="pt-BR" sz="2800" dirty="0"/>
              <a:t>juvenil; </a:t>
            </a:r>
            <a:endParaRPr lang="pt-BR" sz="2800" dirty="0" smtClean="0"/>
          </a:p>
          <a:p>
            <a:pPr marL="457200" indent="-457200" algn="just">
              <a:buFont typeface="Wingdings" pitchFamily="2" charset="2"/>
              <a:buChar char="ü"/>
            </a:pPr>
            <a:r>
              <a:rPr lang="pt-BR" sz="2800" dirty="0"/>
              <a:t>A</a:t>
            </a:r>
            <a:r>
              <a:rPr lang="pt-BR" sz="2800" dirty="0" smtClean="0"/>
              <a:t>spectos </a:t>
            </a:r>
            <a:r>
              <a:rPr lang="pt-BR" sz="2800" dirty="0"/>
              <a:t>metodológicos; </a:t>
            </a:r>
            <a:endParaRPr lang="pt-BR" sz="2800" dirty="0" smtClean="0"/>
          </a:p>
          <a:p>
            <a:pPr marL="457200" indent="-457200" algn="just">
              <a:buFont typeface="Wingdings" pitchFamily="2" charset="2"/>
              <a:buChar char="ü"/>
            </a:pPr>
            <a:r>
              <a:rPr lang="pt-BR" sz="2800" dirty="0"/>
              <a:t>O</a:t>
            </a:r>
            <a:r>
              <a:rPr lang="pt-BR" sz="2800" dirty="0" smtClean="0"/>
              <a:t>s </a:t>
            </a:r>
            <a:r>
              <a:rPr lang="pt-BR" sz="2800" dirty="0"/>
              <a:t>conteúdos por meio das unidades formativas; </a:t>
            </a:r>
            <a:endParaRPr lang="pt-BR" sz="2800" dirty="0" smtClean="0"/>
          </a:p>
          <a:p>
            <a:pPr marL="457200" indent="-457200" algn="just">
              <a:buFont typeface="Wingdings" pitchFamily="2" charset="2"/>
              <a:buChar char="ü"/>
            </a:pPr>
            <a:r>
              <a:rPr lang="pt-BR" sz="2800" dirty="0"/>
              <a:t>T</a:t>
            </a:r>
            <a:r>
              <a:rPr lang="pt-BR" sz="2800" dirty="0" smtClean="0"/>
              <a:t>emas </a:t>
            </a:r>
            <a:r>
              <a:rPr lang="pt-BR" sz="2800" dirty="0"/>
              <a:t>de interesses dos jovens; </a:t>
            </a:r>
            <a:endParaRPr lang="pt-BR" sz="2800" dirty="0" smtClean="0"/>
          </a:p>
          <a:p>
            <a:pPr marL="457200" indent="-457200" algn="just">
              <a:buFont typeface="Wingdings" pitchFamily="2" charset="2"/>
              <a:buChar char="ü"/>
            </a:pPr>
            <a:r>
              <a:rPr lang="pt-BR" sz="2800" dirty="0"/>
              <a:t>P</a:t>
            </a:r>
            <a:r>
              <a:rPr lang="pt-BR" sz="2800" dirty="0" smtClean="0"/>
              <a:t>lanejamento;</a:t>
            </a:r>
          </a:p>
          <a:p>
            <a:pPr marL="457200" indent="-457200" algn="just">
              <a:buFont typeface="Wingdings" pitchFamily="2" charset="2"/>
              <a:buChar char="ü"/>
            </a:pPr>
            <a:r>
              <a:rPr lang="pt-BR" sz="2800" dirty="0" smtClean="0"/>
              <a:t> Interdisciplinaridade</a:t>
            </a:r>
            <a:r>
              <a:rPr lang="pt-BR" sz="2800" dirty="0"/>
              <a:t>; </a:t>
            </a:r>
            <a:endParaRPr lang="pt-BR" sz="2800" dirty="0" smtClean="0"/>
          </a:p>
          <a:p>
            <a:pPr marL="457200" indent="-457200" algn="just">
              <a:buFont typeface="Wingdings" pitchFamily="2" charset="2"/>
              <a:buChar char="ü"/>
            </a:pPr>
            <a:r>
              <a:rPr lang="pt-BR" sz="2800" dirty="0"/>
              <a:t>A</a:t>
            </a:r>
            <a:r>
              <a:rPr lang="pt-BR" sz="2800" dirty="0" smtClean="0"/>
              <a:t>ções </a:t>
            </a:r>
            <a:r>
              <a:rPr lang="pt-BR" sz="2800" dirty="0"/>
              <a:t>e atividades integradoras; </a:t>
            </a:r>
            <a:endParaRPr lang="pt-BR" sz="2800" dirty="0" smtClean="0"/>
          </a:p>
          <a:p>
            <a:pPr marL="457200" indent="-457200" algn="just">
              <a:buFont typeface="Wingdings" pitchFamily="2" charset="2"/>
              <a:buChar char="ü"/>
            </a:pPr>
            <a:r>
              <a:rPr lang="pt-BR" sz="2800" dirty="0"/>
              <a:t>D</a:t>
            </a:r>
            <a:r>
              <a:rPr lang="pt-BR" sz="2800" dirty="0" smtClean="0"/>
              <a:t>ocentes</a:t>
            </a:r>
            <a:r>
              <a:rPr lang="pt-BR" sz="2800" dirty="0"/>
              <a:t>; entre outros. </a:t>
            </a:r>
          </a:p>
        </p:txBody>
      </p:sp>
    </p:spTree>
    <p:extLst>
      <p:ext uri="{BB962C8B-B14F-4D97-AF65-F5344CB8AC3E}">
        <p14:creationId xmlns:p14="http://schemas.microsoft.com/office/powerpoint/2010/main" xmlns="" val="319170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340768"/>
            <a:ext cx="8856984" cy="1077218"/>
          </a:xfrm>
          <a:prstGeom prst="rect">
            <a:avLst/>
          </a:prstGeom>
        </p:spPr>
        <p:txBody>
          <a:bodyPr wrap="square">
            <a:spAutoFit/>
          </a:bodyPr>
          <a:lstStyle/>
          <a:p>
            <a:pPr algn="just"/>
            <a:endParaRPr lang="pt-BR" sz="3200" dirty="0" smtClean="0"/>
          </a:p>
          <a:p>
            <a:pPr algn="just"/>
            <a:endParaRPr lang="pt-BR" sz="3200" dirty="0"/>
          </a:p>
        </p:txBody>
      </p:sp>
      <p:sp>
        <p:nvSpPr>
          <p:cNvPr id="3" name="Texto explicativo retangular 2"/>
          <p:cNvSpPr/>
          <p:nvPr/>
        </p:nvSpPr>
        <p:spPr>
          <a:xfrm>
            <a:off x="179511" y="764704"/>
            <a:ext cx="4392489" cy="3672408"/>
          </a:xfrm>
          <a:prstGeom prst="wedgeRectCallout">
            <a:avLst>
              <a:gd name="adj1" fmla="val 80800"/>
              <a:gd name="adj2" fmla="val 41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a:p>
          <a:p>
            <a:pPr algn="just"/>
            <a:r>
              <a:rPr lang="pt-BR" sz="2800" dirty="0"/>
              <a:t>Para essa finalidade, é necessário que o trabalho pedagógico se organize, de forma a viabilizar espaços e tempos para a aprendizagem a fim de alcançar os objetivos educacionais propostos. </a:t>
            </a:r>
          </a:p>
        </p:txBody>
      </p:sp>
      <p:pic>
        <p:nvPicPr>
          <p:cNvPr id="1026" name="Picture 2" descr="http://previews.123rf.com/images/tigatelu/tigatelu1404/tigatelu140400290/27657179-Professor-Karikatur-zeigt-seine-Hand-Lizenzfreie-Bild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2636912"/>
            <a:ext cx="2981325"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6727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764705"/>
            <a:ext cx="5004048" cy="5539978"/>
          </a:xfrm>
          <a:prstGeom prst="rect">
            <a:avLst/>
          </a:prstGeom>
        </p:spPr>
        <p:txBody>
          <a:bodyPr wrap="square">
            <a:spAutoFit/>
          </a:bodyPr>
          <a:lstStyle/>
          <a:p>
            <a:pPr algn="ctr"/>
            <a:r>
              <a:rPr lang="pt-BR" sz="3600" b="1" dirty="0">
                <a:solidFill>
                  <a:schemeClr val="accent1"/>
                </a:solidFill>
              </a:rPr>
              <a:t>Interdisciplinaridade </a:t>
            </a:r>
            <a:endParaRPr lang="pt-BR" sz="3600" b="1" dirty="0" smtClean="0">
              <a:solidFill>
                <a:schemeClr val="accent1"/>
              </a:solidFill>
            </a:endParaRPr>
          </a:p>
          <a:p>
            <a:pPr algn="ctr"/>
            <a:r>
              <a:rPr lang="pt-BR" b="1" dirty="0" smtClean="0">
                <a:solidFill>
                  <a:schemeClr val="accent1"/>
                </a:solidFill>
              </a:rPr>
              <a:t> </a:t>
            </a:r>
          </a:p>
          <a:p>
            <a:pPr marL="457200" indent="-457200" algn="just">
              <a:buFont typeface="Arial" panose="020B0604020202020204" pitchFamily="34" charset="0"/>
              <a:buChar char="•"/>
            </a:pPr>
            <a:r>
              <a:rPr lang="pt-BR" sz="3000" dirty="0" smtClean="0"/>
              <a:t>No </a:t>
            </a:r>
            <a:r>
              <a:rPr lang="pt-BR" sz="3000" dirty="0"/>
              <a:t>Projeto Seguindo em Frente, a </a:t>
            </a:r>
            <a:r>
              <a:rPr lang="pt-BR" sz="3000" dirty="0" smtClean="0"/>
              <a:t>proposta de interdisciplinaridade </a:t>
            </a:r>
            <a:r>
              <a:rPr lang="pt-BR" sz="3000" dirty="0"/>
              <a:t>é vista como uma abordagem integrada às questões contemporâneas sobre a produção do conhecimento, rompendo as fronteiras entre os componentes curriculares tradicionais. </a:t>
            </a:r>
          </a:p>
        </p:txBody>
      </p:sp>
      <p:pic>
        <p:nvPicPr>
          <p:cNvPr id="1026" name="Picture 2" descr="http://www.infoescola.com/wp-content/uploads/2010/03/interdisciplinaridad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9" y="692696"/>
            <a:ext cx="4139951" cy="577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6691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980728"/>
            <a:ext cx="8568952" cy="5509200"/>
          </a:xfrm>
          <a:prstGeom prst="rect">
            <a:avLst/>
          </a:prstGeom>
        </p:spPr>
        <p:txBody>
          <a:bodyPr wrap="square">
            <a:spAutoFit/>
          </a:bodyPr>
          <a:lstStyle/>
          <a:p>
            <a:pPr algn="ctr"/>
            <a:r>
              <a:rPr lang="pt-BR" b="1" dirty="0">
                <a:solidFill>
                  <a:schemeClr val="accent1"/>
                </a:solidFill>
              </a:rPr>
              <a:t> </a:t>
            </a:r>
            <a:r>
              <a:rPr lang="pt-BR" sz="3600" b="1" dirty="0">
                <a:solidFill>
                  <a:schemeClr val="accent1"/>
                </a:solidFill>
              </a:rPr>
              <a:t>Atividades integradoras </a:t>
            </a:r>
            <a:endParaRPr lang="pt-BR" sz="3600" b="1" dirty="0" smtClean="0">
              <a:solidFill>
                <a:schemeClr val="accent1"/>
              </a:solidFill>
            </a:endParaRPr>
          </a:p>
          <a:p>
            <a:pPr algn="ctr"/>
            <a:r>
              <a:rPr lang="pt-BR" sz="3600" dirty="0" smtClean="0"/>
              <a:t> </a:t>
            </a:r>
            <a:endParaRPr lang="pt-BR" sz="3600" dirty="0"/>
          </a:p>
          <a:p>
            <a:pPr marL="457200" indent="-457200" algn="just">
              <a:buFont typeface="Wingdings" panose="05000000000000000000" pitchFamily="2" charset="2"/>
              <a:buChar char="§"/>
            </a:pPr>
            <a:r>
              <a:rPr lang="pt-BR" sz="2800" dirty="0"/>
              <a:t>O</a:t>
            </a:r>
            <a:r>
              <a:rPr lang="pt-BR" sz="2800" dirty="0" smtClean="0"/>
              <a:t>s </a:t>
            </a:r>
            <a:r>
              <a:rPr lang="pt-BR" sz="2800" dirty="0"/>
              <a:t>educadores do Projeto Seguindo em Frente atuarão como orientadores de aprendizagem, trabalhando com os jovens na elaboração das Sínteses Interdisciplinares</a:t>
            </a:r>
            <a:r>
              <a:rPr lang="pt-BR" sz="2800" dirty="0" smtClean="0"/>
              <a:t>.</a:t>
            </a:r>
          </a:p>
          <a:p>
            <a:pPr marL="457200" indent="-457200" algn="just">
              <a:buFont typeface="Wingdings" panose="05000000000000000000" pitchFamily="2" charset="2"/>
              <a:buChar char="§"/>
            </a:pPr>
            <a:endParaRPr lang="pt-BR" sz="2800" dirty="0" smtClean="0"/>
          </a:p>
          <a:p>
            <a:pPr marL="457200" indent="-457200" algn="just">
              <a:buFont typeface="Wingdings" panose="05000000000000000000" pitchFamily="2" charset="2"/>
              <a:buChar char="§"/>
            </a:pPr>
            <a:r>
              <a:rPr lang="pt-BR" sz="2800" dirty="0" smtClean="0"/>
              <a:t> </a:t>
            </a:r>
            <a:r>
              <a:rPr lang="pt-BR" sz="2800" dirty="0"/>
              <a:t>Essas sínteses resultam do trabalho desenvolvido em sala, das oficinas, visitas, projetos e outros, sendo </a:t>
            </a:r>
            <a:r>
              <a:rPr lang="pt-BR" sz="2800" dirty="0" smtClean="0"/>
              <a:t>articuladas </a:t>
            </a:r>
            <a:r>
              <a:rPr lang="pt-BR" sz="2800" dirty="0"/>
              <a:t>por abordagens que identificam os jovens estudantes, as suas emoções e ao seu contexto de vida pessoal. </a:t>
            </a:r>
          </a:p>
        </p:txBody>
      </p:sp>
    </p:spTree>
    <p:extLst>
      <p:ext uri="{BB962C8B-B14F-4D97-AF65-F5344CB8AC3E}">
        <p14:creationId xmlns:p14="http://schemas.microsoft.com/office/powerpoint/2010/main" xmlns="" val="61585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440271">
            <a:off x="1081793" y="4640458"/>
            <a:ext cx="2791552" cy="170911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0042">
            <a:off x="5161499" y="4426452"/>
            <a:ext cx="2676967" cy="1738092"/>
          </a:xfrm>
          <a:prstGeom prst="rect">
            <a:avLst/>
          </a:prstGeom>
        </p:spPr>
      </p:pic>
      <p:sp>
        <p:nvSpPr>
          <p:cNvPr id="2" name="Retângulo 1"/>
          <p:cNvSpPr/>
          <p:nvPr/>
        </p:nvSpPr>
        <p:spPr>
          <a:xfrm>
            <a:off x="107504" y="548680"/>
            <a:ext cx="8640960" cy="3170099"/>
          </a:xfrm>
          <a:prstGeom prst="rect">
            <a:avLst/>
          </a:prstGeom>
        </p:spPr>
        <p:txBody>
          <a:bodyPr wrap="square">
            <a:spAutoFit/>
          </a:bodyPr>
          <a:lstStyle/>
          <a:p>
            <a:pPr marL="457200" indent="-457200" algn="just">
              <a:buFont typeface="Wingdings" panose="05000000000000000000" pitchFamily="2" charset="2"/>
              <a:buChar char="§"/>
            </a:pPr>
            <a:r>
              <a:rPr lang="pt-BR" sz="3200" dirty="0" smtClean="0"/>
              <a:t> </a:t>
            </a:r>
            <a:r>
              <a:rPr lang="pt-BR" sz="2800" b="1" dirty="0">
                <a:solidFill>
                  <a:schemeClr val="accent1"/>
                </a:solidFill>
              </a:rPr>
              <a:t>Projeto Seguindo em </a:t>
            </a:r>
            <a:r>
              <a:rPr lang="pt-BR" sz="2800" b="1" dirty="0" smtClean="0">
                <a:solidFill>
                  <a:schemeClr val="accent1"/>
                </a:solidFill>
              </a:rPr>
              <a:t>Frente </a:t>
            </a:r>
            <a:r>
              <a:rPr lang="pt-BR" sz="2800" dirty="0" smtClean="0"/>
              <a:t>prevê o atendimento de estudantes entre 15 a 17 anos que não concluíram as etapas do Ensino Fundamental.</a:t>
            </a:r>
          </a:p>
          <a:p>
            <a:pPr marL="457200" indent="-457200" algn="just">
              <a:buFont typeface="Arial" panose="020B0604020202020204" pitchFamily="34" charset="0"/>
              <a:buChar char="•"/>
            </a:pPr>
            <a:r>
              <a:rPr lang="pt-BR" sz="2800" dirty="0" smtClean="0"/>
              <a:t> </a:t>
            </a:r>
            <a:r>
              <a:rPr lang="pt-BR" sz="2800" b="1" dirty="0" smtClean="0">
                <a:solidFill>
                  <a:schemeClr val="accent1"/>
                </a:solidFill>
              </a:rPr>
              <a:t>Objetivo</a:t>
            </a:r>
            <a:r>
              <a:rPr lang="pt-BR" sz="2800" dirty="0" smtClean="0">
                <a:solidFill>
                  <a:schemeClr val="accent1"/>
                </a:solidFill>
              </a:rPr>
              <a:t> </a:t>
            </a:r>
            <a:r>
              <a:rPr lang="pt-BR" sz="2800" dirty="0" smtClean="0"/>
              <a:t>de adequar o percurso escolar do Jovem nesta faixa etária, oportunizando a ele continuar seus estudos e elevar sua escolaridade por meio de realização que lhe proporcione formação integral.</a:t>
            </a:r>
            <a:endParaRPr lang="pt-BR" sz="2800" dirty="0"/>
          </a:p>
        </p:txBody>
      </p:sp>
    </p:spTree>
    <p:extLst>
      <p:ext uri="{BB962C8B-B14F-4D97-AF65-F5344CB8AC3E}">
        <p14:creationId xmlns:p14="http://schemas.microsoft.com/office/powerpoint/2010/main" xmlns="" val="1962103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836712"/>
            <a:ext cx="8928992" cy="5386090"/>
          </a:xfrm>
          <a:prstGeom prst="rect">
            <a:avLst/>
          </a:prstGeom>
        </p:spPr>
        <p:txBody>
          <a:bodyPr wrap="square">
            <a:spAutoFit/>
          </a:bodyPr>
          <a:lstStyle/>
          <a:p>
            <a:pPr algn="ctr"/>
            <a:r>
              <a:rPr lang="pt-BR" sz="3200" b="1" dirty="0">
                <a:solidFill>
                  <a:schemeClr val="accent1"/>
                </a:solidFill>
              </a:rPr>
              <a:t>Os docentes  </a:t>
            </a:r>
          </a:p>
          <a:p>
            <a:pPr marL="342900" indent="-342900" algn="just">
              <a:buFont typeface="Arial" panose="020B0604020202020204" pitchFamily="34" charset="0"/>
              <a:buChar char="•"/>
            </a:pPr>
            <a:r>
              <a:rPr lang="pt-BR" sz="2400" dirty="0"/>
              <a:t>Os docentes que atuarão no Projeto deverão ter habilitação específica no componente curricular da área de conhecimento a ser lotado</a:t>
            </a:r>
            <a:r>
              <a:rPr lang="pt-BR" sz="2400" dirty="0" smtClean="0"/>
              <a:t>.</a:t>
            </a:r>
          </a:p>
          <a:p>
            <a:pPr marL="342900" indent="-342900" algn="just">
              <a:buFont typeface="Arial" panose="020B0604020202020204" pitchFamily="34" charset="0"/>
              <a:buChar char="•"/>
            </a:pPr>
            <a:r>
              <a:rPr lang="pt-BR" sz="2400" dirty="0" smtClean="0"/>
              <a:t> </a:t>
            </a:r>
            <a:r>
              <a:rPr lang="pt-BR" sz="2400" dirty="0"/>
              <a:t>Para a área do conhecimento Linguagens deverá ser observado que o professor necessita ter domínio da Língua Estrangeira Moderna – Inglês. </a:t>
            </a:r>
            <a:endParaRPr lang="pt-BR" sz="2400" dirty="0" smtClean="0"/>
          </a:p>
          <a:p>
            <a:pPr marL="342900" indent="-342900" algn="just">
              <a:buFont typeface="Arial" panose="020B0604020202020204" pitchFamily="34" charset="0"/>
              <a:buChar char="•"/>
            </a:pPr>
            <a:r>
              <a:rPr lang="pt-BR" sz="2400" dirty="0" smtClean="0"/>
              <a:t> </a:t>
            </a:r>
            <a:r>
              <a:rPr lang="pt-BR" sz="2400" dirty="0"/>
              <a:t>A preparação desses profissionais será direcionada não aos conteúdos em si, mas ao projeto, aos jovens que atenderá, e à dinâmica pedagógica integrada que o caracteriza. </a:t>
            </a:r>
            <a:endParaRPr lang="pt-BR" sz="2400" dirty="0" smtClean="0"/>
          </a:p>
          <a:p>
            <a:pPr marL="342900" indent="-342900" algn="just">
              <a:buFont typeface="Arial" panose="020B0604020202020204" pitchFamily="34" charset="0"/>
              <a:buChar char="•"/>
            </a:pPr>
            <a:r>
              <a:rPr lang="pt-BR" sz="2400" dirty="0" smtClean="0"/>
              <a:t>Atue cooperativamente</a:t>
            </a:r>
            <a:r>
              <a:rPr lang="pt-BR" sz="2400" dirty="0"/>
              <a:t>, articulados e levem seus jovens a fazê-lo também, planejando e executando coordenadamente as atividades de ensino e de aprendizagem, de modo a favorecer, junto com a apropriação dos conteúdos básicos e o protagonismo </a:t>
            </a:r>
            <a:r>
              <a:rPr lang="pt-BR" sz="2400" dirty="0" smtClean="0"/>
              <a:t>juvenil.</a:t>
            </a:r>
            <a:endParaRPr lang="pt-BR" sz="2400" dirty="0"/>
          </a:p>
        </p:txBody>
      </p:sp>
    </p:spTree>
    <p:extLst>
      <p:ext uri="{BB962C8B-B14F-4D97-AF65-F5344CB8AC3E}">
        <p14:creationId xmlns:p14="http://schemas.microsoft.com/office/powerpoint/2010/main" xmlns="" val="1497491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92696"/>
            <a:ext cx="9036496" cy="5386090"/>
          </a:xfrm>
          <a:prstGeom prst="rect">
            <a:avLst/>
          </a:prstGeom>
        </p:spPr>
        <p:txBody>
          <a:bodyPr wrap="square">
            <a:spAutoFit/>
          </a:bodyPr>
          <a:lstStyle/>
          <a:p>
            <a:pPr algn="ctr"/>
            <a:r>
              <a:rPr lang="pt-BR" dirty="0">
                <a:solidFill>
                  <a:schemeClr val="accent1"/>
                </a:solidFill>
              </a:rPr>
              <a:t> </a:t>
            </a:r>
            <a:r>
              <a:rPr lang="pt-BR" sz="3200" b="1" dirty="0">
                <a:solidFill>
                  <a:schemeClr val="accent1"/>
                </a:solidFill>
              </a:rPr>
              <a:t>Professor Orientador – PO  </a:t>
            </a:r>
          </a:p>
          <a:p>
            <a:pPr marL="342900" indent="-342900" algn="just">
              <a:buFont typeface="Arial" panose="020B0604020202020204" pitchFamily="34" charset="0"/>
              <a:buChar char="•"/>
            </a:pPr>
            <a:r>
              <a:rPr lang="pt-BR" sz="2400" b="1" u="sng" dirty="0">
                <a:solidFill>
                  <a:schemeClr val="accent1"/>
                </a:solidFill>
              </a:rPr>
              <a:t>Cada turma contará com um professor orientador – PO, escolhido pela escola, que além de exercer as atividades de regência será responsável pelo acompanhamento dos estudantes da turma para atendimento das dificuldades, auxiliar nas orientações de projetos, acompanhamento da frequência e do desempenho acadêmico. </a:t>
            </a:r>
          </a:p>
          <a:p>
            <a:pPr marL="342900" indent="-342900" algn="just">
              <a:buFont typeface="Arial" panose="020B0604020202020204" pitchFamily="34" charset="0"/>
              <a:buChar char="•"/>
            </a:pPr>
            <a:r>
              <a:rPr lang="pt-BR" sz="2400" dirty="0" smtClean="0"/>
              <a:t>O </a:t>
            </a:r>
            <a:r>
              <a:rPr lang="pt-BR" sz="2400" dirty="0"/>
              <a:t>Professor Orientador - PO deverá ser aquele que tem identificação com a turma, seja criativo, interaja com os jovens, escute-os em suas dificuldades e ajude-os a superá-las; tal professor deverá acompanhar o desenvolvimento de cada estudante da turma e ser o elo estudante-escola-família. </a:t>
            </a:r>
            <a:endParaRPr lang="pt-BR" sz="2400" dirty="0" smtClean="0"/>
          </a:p>
          <a:p>
            <a:pPr marL="342900" indent="-342900" algn="just">
              <a:buFont typeface="Arial" panose="020B0604020202020204" pitchFamily="34" charset="0"/>
              <a:buChar char="•"/>
            </a:pPr>
            <a:r>
              <a:rPr lang="pt-BR" sz="2400" u="sng" dirty="0" smtClean="0">
                <a:solidFill>
                  <a:schemeClr val="accent1"/>
                </a:solidFill>
              </a:rPr>
              <a:t>O </a:t>
            </a:r>
            <a:r>
              <a:rPr lang="pt-BR" sz="2400" u="sng" dirty="0">
                <a:solidFill>
                  <a:schemeClr val="accent1"/>
                </a:solidFill>
              </a:rPr>
              <a:t>docente que, além da regência for professor orientador, terá reservadas 4 </a:t>
            </a:r>
            <a:r>
              <a:rPr lang="pt-BR" sz="2400" u="sng" dirty="0" smtClean="0">
                <a:solidFill>
                  <a:schemeClr val="accent1"/>
                </a:solidFill>
              </a:rPr>
              <a:t>horas aulas (quarta ou quinta-feira) , </a:t>
            </a:r>
            <a:r>
              <a:rPr lang="pt-BR" sz="2400" u="sng" dirty="0">
                <a:solidFill>
                  <a:schemeClr val="accent1"/>
                </a:solidFill>
              </a:rPr>
              <a:t>dentro da sua carga horária, para exercer tais atividades. </a:t>
            </a:r>
          </a:p>
        </p:txBody>
      </p:sp>
    </p:spTree>
    <p:extLst>
      <p:ext uri="{BB962C8B-B14F-4D97-AF65-F5344CB8AC3E}">
        <p14:creationId xmlns:p14="http://schemas.microsoft.com/office/powerpoint/2010/main" xmlns="" val="3486624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0688"/>
            <a:ext cx="4572000"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chemeClr val="bg1"/>
                </a:solidFill>
              </a:rPr>
              <a:t>Plano de formação continuada para docentes e </a:t>
            </a:r>
            <a:r>
              <a:rPr lang="pt-BR" sz="2400" dirty="0" smtClean="0">
                <a:solidFill>
                  <a:schemeClr val="bg1"/>
                </a:solidFill>
              </a:rPr>
              <a:t>técnicos será elaborado pela equipe da SED:</a:t>
            </a:r>
          </a:p>
          <a:p>
            <a:r>
              <a:rPr lang="pt-BR" sz="2400" dirty="0" smtClean="0">
                <a:solidFill>
                  <a:schemeClr val="bg1"/>
                </a:solidFill>
              </a:rPr>
              <a:t>Com os </a:t>
            </a:r>
            <a:r>
              <a:rPr lang="pt-BR" sz="2400" dirty="0" err="1" smtClean="0">
                <a:solidFill>
                  <a:schemeClr val="bg1"/>
                </a:solidFill>
              </a:rPr>
              <a:t>PO’s</a:t>
            </a:r>
            <a:r>
              <a:rPr lang="pt-BR" sz="2400" dirty="0" smtClean="0">
                <a:solidFill>
                  <a:schemeClr val="bg1"/>
                </a:solidFill>
              </a:rPr>
              <a:t>, sugere-se </a:t>
            </a:r>
            <a:r>
              <a:rPr lang="pt-BR" sz="2400" dirty="0">
                <a:solidFill>
                  <a:schemeClr val="bg1"/>
                </a:solidFill>
              </a:rPr>
              <a:t>ocorrer, no mínimo, um encontro por </a:t>
            </a:r>
            <a:r>
              <a:rPr lang="pt-BR" sz="2400" dirty="0" smtClean="0">
                <a:solidFill>
                  <a:schemeClr val="bg1"/>
                </a:solidFill>
              </a:rPr>
              <a:t>bimestre, </a:t>
            </a:r>
            <a:r>
              <a:rPr lang="pt-BR" sz="2400" dirty="0">
                <a:solidFill>
                  <a:schemeClr val="bg1"/>
                </a:solidFill>
              </a:rPr>
              <a:t>visando à qualificação das ações pedagógicas e acompanhamento das atividades desenvolvidas. </a:t>
            </a:r>
            <a:endParaRPr lang="pt-BR" sz="2400" dirty="0" smtClean="0">
              <a:solidFill>
                <a:schemeClr val="bg1"/>
              </a:solidFill>
            </a:endParaRPr>
          </a:p>
          <a:p>
            <a:r>
              <a:rPr lang="pt-BR" sz="2400" dirty="0" smtClean="0">
                <a:solidFill>
                  <a:schemeClr val="bg1"/>
                </a:solidFill>
              </a:rPr>
              <a:t>E os demais integrantes da equipe será elaborado um calendário de formação, para ser desenvolvido na Unidade escolar.</a:t>
            </a:r>
            <a:endParaRPr lang="pt-BR" dirty="0"/>
          </a:p>
        </p:txBody>
      </p:sp>
      <p:sp>
        <p:nvSpPr>
          <p:cNvPr id="3" name="Seta para a direita 2"/>
          <p:cNvSpPr/>
          <p:nvPr/>
        </p:nvSpPr>
        <p:spPr>
          <a:xfrm rot="1784523">
            <a:off x="3164344" y="4992418"/>
            <a:ext cx="1749352" cy="1466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http://files.didaticaedfisica.webnode.com.br/system_preview_detail_200000038-0208f03031/dineia_revista-mundo-escola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03009" y="2786287"/>
            <a:ext cx="4061479" cy="37375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7704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vem 7"/>
          <p:cNvSpPr/>
          <p:nvPr/>
        </p:nvSpPr>
        <p:spPr>
          <a:xfrm>
            <a:off x="179388" y="765175"/>
            <a:ext cx="8424862" cy="5688013"/>
          </a:xfrm>
          <a:prstGeom prst="cloud">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sz="2800" dirty="0">
              <a:solidFill>
                <a:prstClr val="black"/>
              </a:solidFill>
              <a:latin typeface="Arial" pitchFamily="34" charset="0"/>
              <a:cs typeface="Arial" pitchFamily="34" charset="0"/>
            </a:endParaRPr>
          </a:p>
        </p:txBody>
      </p:sp>
      <p:sp>
        <p:nvSpPr>
          <p:cNvPr id="34819" name="CaixaDeTexto 9"/>
          <p:cNvSpPr txBox="1">
            <a:spLocks noChangeArrowheads="1"/>
          </p:cNvSpPr>
          <p:nvPr/>
        </p:nvSpPr>
        <p:spPr bwMode="auto">
          <a:xfrm>
            <a:off x="1116013" y="1989138"/>
            <a:ext cx="5832475" cy="3046412"/>
          </a:xfrm>
          <a:prstGeom prst="rect">
            <a:avLst/>
          </a:prstGeom>
          <a:noFill/>
          <a:ln w="9525">
            <a:noFill/>
            <a:miter lim="800000"/>
            <a:headEnd/>
            <a:tailEnd/>
          </a:ln>
        </p:spPr>
        <p:txBody>
          <a:bodyPr>
            <a:spAutoFit/>
          </a:bodyPr>
          <a:lstStyle/>
          <a:p>
            <a:pPr algn="just" fontAlgn="base">
              <a:spcBef>
                <a:spcPct val="0"/>
              </a:spcBef>
              <a:spcAft>
                <a:spcPct val="0"/>
              </a:spcAft>
            </a:pPr>
            <a:r>
              <a:rPr lang="pt-BR" sz="2400">
                <a:solidFill>
                  <a:prstClr val="black"/>
                </a:solidFill>
                <a:latin typeface="Arial" charset="0"/>
                <a:cs typeface="Arial" charset="0"/>
              </a:rPr>
              <a:t>É necessário ressaltar que a avaliação como desafio de aprendizagem, propõe a reflexão tanto para o professor quanto para o estudante, na qual o conhecimento adquirido deve ser visto como competência, sendo (re)construída e potencializadas no seu próprio ambiente escolar.</a:t>
            </a:r>
          </a:p>
        </p:txBody>
      </p:sp>
    </p:spTree>
    <p:extLst>
      <p:ext uri="{BB962C8B-B14F-4D97-AF65-F5344CB8AC3E}">
        <p14:creationId xmlns:p14="http://schemas.microsoft.com/office/powerpoint/2010/main" xmlns="" val="62735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5175"/>
            <a:ext cx="8229600" cy="652463"/>
          </a:xfrm>
          <a:ln w="38100">
            <a:solidFill>
              <a:schemeClr val="tx2">
                <a:lumMod val="75000"/>
                <a:alpha val="19000"/>
              </a:schemeClr>
            </a:solidFill>
          </a:ln>
        </p:spPr>
        <p:txBody>
          <a:bodyPr/>
          <a:lstStyle/>
          <a:p>
            <a:pPr>
              <a:defRPr/>
            </a:pPr>
            <a:r>
              <a:rPr lang="pt-BR" dirty="0" smtClean="0"/>
              <a:t>PROCESSO AVALIATIVO</a:t>
            </a:r>
            <a:endParaRPr lang="pt-BR" dirty="0"/>
          </a:p>
        </p:txBody>
      </p:sp>
      <p:sp>
        <p:nvSpPr>
          <p:cNvPr id="37891" name="Espaço Reservado para Conteúdo 2"/>
          <p:cNvSpPr>
            <a:spLocks noGrp="1"/>
          </p:cNvSpPr>
          <p:nvPr>
            <p:ph idx="1"/>
          </p:nvPr>
        </p:nvSpPr>
        <p:spPr>
          <a:xfrm>
            <a:off x="179388" y="1484313"/>
            <a:ext cx="8964612" cy="3889375"/>
          </a:xfrm>
        </p:spPr>
        <p:txBody>
          <a:bodyPr/>
          <a:lstStyle/>
          <a:p>
            <a:pPr>
              <a:lnSpc>
                <a:spcPct val="150000"/>
              </a:lnSpc>
              <a:buFont typeface="Arial" charset="0"/>
              <a:buBlip>
                <a:blip r:embed="rId2"/>
              </a:buBlip>
            </a:pPr>
            <a:r>
              <a:rPr lang="pt-BR" smtClean="0"/>
              <a:t> </a:t>
            </a:r>
            <a:r>
              <a:rPr lang="pt-BR" sz="2800" smtClean="0">
                <a:latin typeface="Arial" charset="0"/>
                <a:cs typeface="Arial" charset="0"/>
              </a:rPr>
              <a:t>CONTÍNUO</a:t>
            </a:r>
          </a:p>
          <a:p>
            <a:pPr>
              <a:lnSpc>
                <a:spcPct val="150000"/>
              </a:lnSpc>
              <a:buFont typeface="Arial" charset="0"/>
              <a:buBlip>
                <a:blip r:embed="rId2"/>
              </a:buBlip>
            </a:pPr>
            <a:r>
              <a:rPr lang="pt-BR" sz="2800" smtClean="0">
                <a:latin typeface="Arial" charset="0"/>
                <a:cs typeface="Arial" charset="0"/>
              </a:rPr>
              <a:t>DEMOCRÁTICO</a:t>
            </a:r>
          </a:p>
          <a:p>
            <a:pPr>
              <a:lnSpc>
                <a:spcPct val="150000"/>
              </a:lnSpc>
              <a:buFont typeface="Arial" charset="0"/>
              <a:buBlip>
                <a:blip r:embed="rId2"/>
              </a:buBlip>
            </a:pPr>
            <a:r>
              <a:rPr lang="pt-BR" sz="2800" smtClean="0">
                <a:latin typeface="Arial" charset="0"/>
                <a:cs typeface="Arial" charset="0"/>
              </a:rPr>
              <a:t>DIAGNÓSTICO</a:t>
            </a:r>
          </a:p>
          <a:p>
            <a:pPr>
              <a:lnSpc>
                <a:spcPct val="150000"/>
              </a:lnSpc>
              <a:buFont typeface="Arial" charset="0"/>
              <a:buBlip>
                <a:blip r:embed="rId2"/>
              </a:buBlip>
            </a:pPr>
            <a:r>
              <a:rPr lang="pt-BR" sz="2800" smtClean="0">
                <a:latin typeface="Arial" charset="0"/>
                <a:cs typeface="Arial" charset="0"/>
              </a:rPr>
              <a:t>REFLEXIVO</a:t>
            </a:r>
          </a:p>
          <a:p>
            <a:pPr>
              <a:lnSpc>
                <a:spcPct val="150000"/>
              </a:lnSpc>
              <a:buFont typeface="Arial" charset="0"/>
              <a:buBlip>
                <a:blip r:embed="rId2"/>
              </a:buBlip>
            </a:pPr>
            <a:r>
              <a:rPr lang="pt-BR" sz="2800" smtClean="0">
                <a:latin typeface="Arial" charset="0"/>
                <a:cs typeface="Arial" charset="0"/>
              </a:rPr>
              <a:t>REGULADOR E PROMOTOR DA APRENDIZAGEM</a:t>
            </a:r>
          </a:p>
          <a:p>
            <a:pPr>
              <a:buFont typeface="Arial" charset="0"/>
              <a:buNone/>
            </a:pPr>
            <a:endParaRPr lang="pt-BR" smtClean="0"/>
          </a:p>
        </p:txBody>
      </p:sp>
      <p:sp>
        <p:nvSpPr>
          <p:cNvPr id="5" name="Retângulo de cantos arredondados 4"/>
          <p:cNvSpPr/>
          <p:nvPr/>
        </p:nvSpPr>
        <p:spPr>
          <a:xfrm>
            <a:off x="250825" y="5300663"/>
            <a:ext cx="8642350" cy="1081087"/>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r>
              <a:rPr lang="pt-BR" sz="2800" i="1" dirty="0">
                <a:solidFill>
                  <a:prstClr val="white"/>
                </a:solidFill>
              </a:rPr>
              <a:t>Para avaliar o aprendizado do estudante do AJA-MS o professor pode usar, no mínimo, 04 instrumentos.</a:t>
            </a:r>
          </a:p>
        </p:txBody>
      </p:sp>
    </p:spTree>
    <p:extLst>
      <p:ext uri="{BB962C8B-B14F-4D97-AF65-F5344CB8AC3E}">
        <p14:creationId xmlns:p14="http://schemas.microsoft.com/office/powerpoint/2010/main" xmlns="" val="3726349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576064"/>
          </a:xfrm>
          <a:noFill/>
          <a:ln w="57150" cap="rnd">
            <a:solidFill>
              <a:schemeClr val="accent6">
                <a:lumMod val="75000"/>
                <a:alpha val="37000"/>
              </a:schemeClr>
            </a:solidFill>
            <a:round/>
          </a:ln>
          <a:effectLst>
            <a:innerShdw blurRad="63500" dist="50800" dir="18900000">
              <a:prstClr val="black">
                <a:alpha val="50000"/>
              </a:prstClr>
            </a:innerShdw>
          </a:effectLst>
        </p:spPr>
        <p:txBody>
          <a:bodyPr/>
          <a:lstStyle/>
          <a:p>
            <a:pPr>
              <a:defRPr/>
            </a:pPr>
            <a:r>
              <a:rPr lang="pt-BR" dirty="0" smtClean="0"/>
              <a:t>Recuperação da aprendizagem</a:t>
            </a:r>
            <a:endParaRPr lang="pt-BR" dirty="0"/>
          </a:p>
        </p:txBody>
      </p:sp>
      <p:sp>
        <p:nvSpPr>
          <p:cNvPr id="5" name="Arredondar Retângulo em um Canto Diagonal 4"/>
          <p:cNvSpPr/>
          <p:nvPr/>
        </p:nvSpPr>
        <p:spPr>
          <a:xfrm>
            <a:off x="395288" y="1773238"/>
            <a:ext cx="8353425" cy="4319587"/>
          </a:xfrm>
          <a:prstGeom prst="round2Diag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base">
              <a:spcBef>
                <a:spcPct val="0"/>
              </a:spcBef>
              <a:spcAft>
                <a:spcPct val="0"/>
              </a:spcAft>
              <a:defRPr/>
            </a:pPr>
            <a:r>
              <a:rPr lang="pt-BR" sz="3200" dirty="0">
                <a:solidFill>
                  <a:prstClr val="black"/>
                </a:solidFill>
              </a:rPr>
              <a:t>A recuperação da aprendizagem é parte integrante do processo educativo e visa:</a:t>
            </a:r>
          </a:p>
          <a:p>
            <a:pPr algn="just" fontAlgn="base">
              <a:spcBef>
                <a:spcPct val="0"/>
              </a:spcBef>
              <a:spcAft>
                <a:spcPct val="0"/>
              </a:spcAft>
              <a:buClr>
                <a:srgbClr val="F79646">
                  <a:lumMod val="50000"/>
                </a:srgbClr>
              </a:buClr>
              <a:buFont typeface="Wingdings" pitchFamily="2" charset="2"/>
              <a:buChar char="ü"/>
              <a:defRPr/>
            </a:pPr>
            <a:r>
              <a:rPr lang="pt-BR" sz="3200" dirty="0">
                <a:solidFill>
                  <a:prstClr val="black"/>
                </a:solidFill>
              </a:rPr>
              <a:t> oferecer ao estudante a oportunidade de aprender;</a:t>
            </a:r>
          </a:p>
          <a:p>
            <a:pPr algn="just" fontAlgn="base">
              <a:spcBef>
                <a:spcPct val="0"/>
              </a:spcBef>
              <a:spcAft>
                <a:spcPct val="0"/>
              </a:spcAft>
              <a:buClr>
                <a:srgbClr val="F79646">
                  <a:lumMod val="50000"/>
                </a:srgbClr>
              </a:buClr>
              <a:buFont typeface="Wingdings" pitchFamily="2" charset="2"/>
              <a:buChar char="ü"/>
              <a:defRPr/>
            </a:pPr>
            <a:r>
              <a:rPr lang="pt-BR" sz="3200" dirty="0">
                <a:solidFill>
                  <a:prstClr val="black"/>
                </a:solidFill>
              </a:rPr>
              <a:t> propiciar requisitos indispensáveis para seu avanço;</a:t>
            </a:r>
          </a:p>
          <a:p>
            <a:pPr algn="just" fontAlgn="base">
              <a:spcBef>
                <a:spcPct val="0"/>
              </a:spcBef>
              <a:spcAft>
                <a:spcPct val="0"/>
              </a:spcAft>
              <a:buClr>
                <a:srgbClr val="F79646">
                  <a:lumMod val="50000"/>
                </a:srgbClr>
              </a:buClr>
              <a:buFont typeface="Wingdings" pitchFamily="2" charset="2"/>
              <a:buChar char="ü"/>
              <a:defRPr/>
            </a:pPr>
            <a:r>
              <a:rPr lang="pt-BR" sz="3200" dirty="0">
                <a:solidFill>
                  <a:prstClr val="black"/>
                </a:solidFill>
              </a:rPr>
              <a:t> diminuir o índice de evasão e repetência.</a:t>
            </a:r>
          </a:p>
          <a:p>
            <a:pPr algn="just" fontAlgn="base">
              <a:spcBef>
                <a:spcPct val="0"/>
              </a:spcBef>
              <a:spcAft>
                <a:spcPct val="0"/>
              </a:spcAft>
              <a:buClr>
                <a:srgbClr val="F79646">
                  <a:lumMod val="50000"/>
                </a:srgbClr>
              </a:buClr>
              <a:buFont typeface="Wingdings" pitchFamily="2" charset="2"/>
              <a:buChar char="ü"/>
              <a:defRPr/>
            </a:pPr>
            <a:endParaRPr lang="pt-BR" sz="2400" dirty="0">
              <a:solidFill>
                <a:prstClr val="black"/>
              </a:solidFill>
            </a:endParaRPr>
          </a:p>
        </p:txBody>
      </p:sp>
    </p:spTree>
    <p:extLst>
      <p:ext uri="{BB962C8B-B14F-4D97-AF65-F5344CB8AC3E}">
        <p14:creationId xmlns:p14="http://schemas.microsoft.com/office/powerpoint/2010/main" xmlns="" val="4003022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836712"/>
            <a:ext cx="8784976" cy="5324535"/>
          </a:xfrm>
          <a:prstGeom prst="rect">
            <a:avLst/>
          </a:prstGeom>
        </p:spPr>
        <p:txBody>
          <a:bodyPr wrap="square">
            <a:spAutoFit/>
          </a:bodyPr>
          <a:lstStyle/>
          <a:p>
            <a:pPr algn="ctr"/>
            <a:r>
              <a:rPr lang="pt-BR" sz="3200" b="1" dirty="0">
                <a:solidFill>
                  <a:schemeClr val="accent1"/>
                </a:solidFill>
              </a:rPr>
              <a:t>APURAÇÃO DO RENDIMENTO ESCOLAR  </a:t>
            </a:r>
          </a:p>
          <a:p>
            <a:pPr algn="just"/>
            <a:r>
              <a:rPr lang="pt-BR" sz="2800" dirty="0"/>
              <a:t>A apuração do Rendimento Escolar será caracterizada pelos seguintes Instrumentos </a:t>
            </a:r>
            <a:r>
              <a:rPr lang="pt-BR" sz="2800" dirty="0" smtClean="0"/>
              <a:t>Avaliativos: </a:t>
            </a:r>
          </a:p>
          <a:p>
            <a:pPr algn="just"/>
            <a:endParaRPr lang="pt-BR" sz="2800" dirty="0"/>
          </a:p>
          <a:p>
            <a:pPr marL="342900" indent="-342900" algn="just">
              <a:buFont typeface="Wingdings" panose="05000000000000000000" pitchFamily="2" charset="2"/>
              <a:buChar char="§"/>
            </a:pPr>
            <a:r>
              <a:rPr lang="pt-BR" sz="2800" dirty="0" smtClean="0"/>
              <a:t>Avaliação </a:t>
            </a:r>
            <a:r>
              <a:rPr lang="pt-BR" sz="2800" dirty="0"/>
              <a:t>Escrita (AE) - é o instrumento avaliativo, de caráter obrigatório, composto pelos conteúdos das áreas de conhecimento e/ou componente curricular, agrupados por Unidade Formativa - UF. </a:t>
            </a:r>
            <a:endParaRPr lang="pt-BR" sz="2800" dirty="0" smtClean="0"/>
          </a:p>
          <a:p>
            <a:pPr marL="342900" indent="-342900" algn="just">
              <a:buFont typeface="Wingdings" panose="05000000000000000000" pitchFamily="2" charset="2"/>
              <a:buChar char="§"/>
            </a:pPr>
            <a:r>
              <a:rPr lang="pt-BR" sz="2800" dirty="0" smtClean="0"/>
              <a:t>Outros </a:t>
            </a:r>
            <a:r>
              <a:rPr lang="pt-BR" sz="2800" dirty="0"/>
              <a:t>- trabalhos, pesquisas, assiduidade, participação em sala, planos, projetos didáticos e outros instrumentos que o professor da área de conhecimento ou componente curricular julgar conveniente. </a:t>
            </a:r>
            <a:endParaRPr lang="pt-BR" sz="2400" dirty="0"/>
          </a:p>
        </p:txBody>
      </p:sp>
    </p:spTree>
    <p:extLst>
      <p:ext uri="{BB962C8B-B14F-4D97-AF65-F5344CB8AC3E}">
        <p14:creationId xmlns:p14="http://schemas.microsoft.com/office/powerpoint/2010/main" xmlns="" val="330082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764704"/>
            <a:ext cx="8856984" cy="5262979"/>
          </a:xfrm>
          <a:prstGeom prst="rect">
            <a:avLst/>
          </a:prstGeom>
        </p:spPr>
        <p:txBody>
          <a:bodyPr wrap="square">
            <a:spAutoFit/>
          </a:bodyPr>
          <a:lstStyle/>
          <a:p>
            <a:pPr marL="457200" indent="-457200" algn="just">
              <a:buFont typeface="Wingdings" panose="05000000000000000000" pitchFamily="2" charset="2"/>
              <a:buChar char="§"/>
            </a:pPr>
            <a:r>
              <a:rPr lang="pt-BR" sz="2800" dirty="0" smtClean="0"/>
              <a:t>Todos os instrumentos avaliativos propostos têm o objetivo de verificar se os principais conceitos e/ou conteúdos das áreas do conhecimento e/ou componentes curriculares desenvolvidos foram alcançados pelos estudantes. </a:t>
            </a:r>
            <a:endParaRPr lang="pt-BR" sz="2800" dirty="0" smtClean="0"/>
          </a:p>
          <a:p>
            <a:pPr marL="457200" indent="-457200" algn="just">
              <a:buFont typeface="Wingdings" panose="05000000000000000000" pitchFamily="2" charset="2"/>
              <a:buChar char="§"/>
            </a:pPr>
            <a:r>
              <a:rPr lang="pt-BR" sz="2800" dirty="0" smtClean="0"/>
              <a:t>Como </a:t>
            </a:r>
            <a:r>
              <a:rPr lang="pt-BR" sz="2800" dirty="0"/>
              <a:t>expressão do resultado da avaliação do rendimento escolar, será adotado o sistema de números inteiros, na escala de 0 (zero) a 10 (dez), permitindo-se o decimal 5 (</a:t>
            </a:r>
            <a:r>
              <a:rPr lang="pt-BR" sz="2800" dirty="0" smtClean="0"/>
              <a:t>cinco).</a:t>
            </a:r>
          </a:p>
          <a:p>
            <a:pPr marL="457200" indent="-457200" algn="just">
              <a:buFont typeface="Wingdings" panose="05000000000000000000" pitchFamily="2" charset="2"/>
              <a:buChar char="§"/>
            </a:pPr>
            <a:r>
              <a:rPr lang="pt-BR" sz="2800" dirty="0"/>
              <a:t>Será considerado aprovado o estudante que obtiver Média Anual igual ou superior a 6,0 (seis) nas áreas de conhecimento e/ou nos componentes curriculares. </a:t>
            </a:r>
            <a:endParaRPr lang="pt-BR" sz="3200" dirty="0"/>
          </a:p>
        </p:txBody>
      </p:sp>
    </p:spTree>
    <p:extLst>
      <p:ext uri="{BB962C8B-B14F-4D97-AF65-F5344CB8AC3E}">
        <p14:creationId xmlns:p14="http://schemas.microsoft.com/office/powerpoint/2010/main" xmlns="" val="2976027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20688"/>
            <a:ext cx="8856984" cy="6063198"/>
          </a:xfrm>
          <a:prstGeom prst="rect">
            <a:avLst/>
          </a:prstGeom>
        </p:spPr>
        <p:txBody>
          <a:bodyPr wrap="square">
            <a:spAutoFit/>
          </a:bodyPr>
          <a:lstStyle/>
          <a:p>
            <a:pPr algn="ctr"/>
            <a:r>
              <a:rPr lang="pt-BR" sz="3600" b="1" dirty="0"/>
              <a:t>FREQUÊNCIA </a:t>
            </a:r>
            <a:r>
              <a:rPr lang="pt-BR" sz="2800" dirty="0"/>
              <a:t> </a:t>
            </a:r>
          </a:p>
          <a:p>
            <a:pPr marL="457200" indent="-457200" algn="just">
              <a:buFont typeface="Wingdings" panose="05000000000000000000" pitchFamily="2" charset="2"/>
              <a:buChar char="§"/>
            </a:pPr>
            <a:r>
              <a:rPr lang="pt-BR" sz="3200" dirty="0"/>
              <a:t>No Projeto Seguindo em Frente, a frequência do estudante é um determinante que deverá ser acompanhado com muita eficiência pela equipe da escola, </a:t>
            </a:r>
            <a:r>
              <a:rPr lang="pt-BR" sz="3200" b="1" u="sng" dirty="0">
                <a:solidFill>
                  <a:schemeClr val="tx2"/>
                </a:solidFill>
              </a:rPr>
              <a:t>tendo o professor orientador - PO papel fundamental,</a:t>
            </a:r>
            <a:r>
              <a:rPr lang="pt-BR" sz="3200" dirty="0"/>
              <a:t> assim como o acompanhamento contínuo da família. </a:t>
            </a:r>
            <a:endParaRPr lang="pt-BR" sz="3200" dirty="0" smtClean="0"/>
          </a:p>
          <a:p>
            <a:pPr marL="457200" indent="-457200" algn="just">
              <a:buFont typeface="Wingdings" panose="05000000000000000000" pitchFamily="2" charset="2"/>
              <a:buChar char="§"/>
            </a:pPr>
            <a:r>
              <a:rPr lang="pt-BR" sz="3200" dirty="0" smtClean="0"/>
              <a:t>Cabe </a:t>
            </a:r>
            <a:r>
              <a:rPr lang="pt-BR" sz="3200" dirty="0"/>
              <a:t>à unidade escolar adotar e registrar providências internas capazes de estimular a presença do estudante em suas atividades letivas e criar um sistema de comunicação com as famílias. </a:t>
            </a:r>
          </a:p>
        </p:txBody>
      </p:sp>
    </p:spTree>
    <p:extLst>
      <p:ext uri="{BB962C8B-B14F-4D97-AF65-F5344CB8AC3E}">
        <p14:creationId xmlns:p14="http://schemas.microsoft.com/office/powerpoint/2010/main" xmlns="" val="3234934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8520" y="620688"/>
            <a:ext cx="9252520" cy="6001643"/>
          </a:xfrm>
          <a:prstGeom prst="rect">
            <a:avLst/>
          </a:prstGeom>
        </p:spPr>
        <p:txBody>
          <a:bodyPr wrap="square">
            <a:spAutoFit/>
          </a:bodyPr>
          <a:lstStyle/>
          <a:p>
            <a:pPr marL="457200" indent="-457200" algn="just">
              <a:buFont typeface="Arial" panose="020B0604020202020204" pitchFamily="34" charset="0"/>
              <a:buChar char="•"/>
            </a:pPr>
            <a:r>
              <a:rPr lang="pt-BR" sz="3200" dirty="0" smtClean="0"/>
              <a:t>A </a:t>
            </a:r>
            <a:r>
              <a:rPr lang="pt-BR" sz="3200" dirty="0"/>
              <a:t>frequência mínima exigida para aprovação deverá ser 75% </a:t>
            </a:r>
            <a:r>
              <a:rPr lang="pt-BR" sz="3200" dirty="0" smtClean="0"/>
              <a:t>do </a:t>
            </a:r>
            <a:r>
              <a:rPr lang="pt-BR" sz="3200" dirty="0"/>
              <a:t>total da carga horária prevista, para cada área do conhecimento e/ou componente curricular do nível que o estudante esteja cursando. </a:t>
            </a:r>
            <a:endParaRPr lang="pt-BR" sz="3200" dirty="0" smtClean="0"/>
          </a:p>
          <a:p>
            <a:pPr marL="457200" indent="-457200" algn="just">
              <a:buFont typeface="Arial" panose="020B0604020202020204" pitchFamily="34" charset="0"/>
              <a:buChar char="•"/>
            </a:pPr>
            <a:r>
              <a:rPr lang="pt-BR" sz="3200" dirty="0"/>
              <a:t>Ao estudante dispensado de cursar área(s) de conhecimento/componente curricular, mediante apresentação do documento de eliminação parcial, ser-lhe-á exigido o cumprimento da frequência mínima de 75% </a:t>
            </a:r>
            <a:r>
              <a:rPr lang="pt-BR" sz="3200" dirty="0" smtClean="0"/>
              <a:t>,da </a:t>
            </a:r>
            <a:r>
              <a:rPr lang="pt-BR" sz="3200" dirty="0"/>
              <a:t>somatória da carga horária total da(s) área(s) de </a:t>
            </a:r>
            <a:r>
              <a:rPr lang="pt-BR" sz="3200" dirty="0" smtClean="0"/>
              <a:t>conhecimento/</a:t>
            </a:r>
            <a:r>
              <a:rPr lang="pt-BR" sz="3200" dirty="0" err="1" smtClean="0"/>
              <a:t>c.c</a:t>
            </a:r>
            <a:r>
              <a:rPr lang="pt-BR" sz="3200" dirty="0" smtClean="0"/>
              <a:t>. </a:t>
            </a:r>
            <a:r>
              <a:rPr lang="pt-BR" sz="3200" dirty="0"/>
              <a:t>a que estiver obrigado a cursar. </a:t>
            </a:r>
          </a:p>
          <a:p>
            <a:pPr marL="457200" indent="-457200" algn="just">
              <a:buFont typeface="Arial" panose="020B0604020202020204" pitchFamily="34" charset="0"/>
              <a:buChar char="•"/>
            </a:pPr>
            <a:endParaRPr lang="pt-BR" sz="3200" dirty="0"/>
          </a:p>
        </p:txBody>
      </p:sp>
    </p:spTree>
    <p:extLst>
      <p:ext uri="{BB962C8B-B14F-4D97-AF65-F5344CB8AC3E}">
        <p14:creationId xmlns:p14="http://schemas.microsoft.com/office/powerpoint/2010/main" xmlns="" val="407868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548680"/>
            <a:ext cx="8820472" cy="6555641"/>
          </a:xfrm>
          <a:prstGeom prst="rect">
            <a:avLst/>
          </a:prstGeom>
          <a:noFill/>
        </p:spPr>
        <p:txBody>
          <a:bodyPr wrap="square" rtlCol="0">
            <a:spAutoFit/>
          </a:bodyPr>
          <a:lstStyle/>
          <a:p>
            <a:r>
              <a:rPr lang="pt-BR" sz="2800" b="1" dirty="0">
                <a:solidFill>
                  <a:schemeClr val="accent1"/>
                </a:solidFill>
              </a:rPr>
              <a:t>Ressaltamos a importância do </a:t>
            </a:r>
            <a:r>
              <a:rPr lang="pt-BR" sz="2800" b="1" dirty="0" smtClean="0">
                <a:solidFill>
                  <a:schemeClr val="accent1"/>
                </a:solidFill>
              </a:rPr>
              <a:t>cumprimento:</a:t>
            </a:r>
          </a:p>
          <a:p>
            <a:pPr marL="457200" indent="-457200" algn="just">
              <a:buFont typeface="Arial" panose="020B0604020202020204" pitchFamily="34" charset="0"/>
              <a:buChar char="•"/>
            </a:pPr>
            <a:r>
              <a:rPr lang="pt-BR" sz="2800" dirty="0" smtClean="0"/>
              <a:t>da </a:t>
            </a:r>
            <a:r>
              <a:rPr lang="pt-BR" sz="2800" dirty="0"/>
              <a:t>Lei de Diretrizes e Bases da Educação Nacional - LDBEN - Lei n. 9.394, de 20 de dezembro de </a:t>
            </a:r>
            <a:r>
              <a:rPr lang="pt-BR" sz="2800" dirty="0" smtClean="0"/>
              <a:t>1996, </a:t>
            </a:r>
            <a:r>
              <a:rPr lang="pt-BR" sz="2800" dirty="0"/>
              <a:t>onde assegurou o atendimento educacional deve considerar as características dos jovens estudantes, seus interesses, condições de vida e de </a:t>
            </a:r>
            <a:r>
              <a:rPr lang="pt-BR" sz="2800" dirty="0" smtClean="0"/>
              <a:t>trabalho</a:t>
            </a:r>
            <a:r>
              <a:rPr lang="pt-BR" sz="2800" dirty="0"/>
              <a:t>;</a:t>
            </a:r>
          </a:p>
          <a:p>
            <a:pPr marL="457200" indent="-457200" algn="just">
              <a:buFont typeface="Arial" panose="020B0604020202020204" pitchFamily="34" charset="0"/>
              <a:buChar char="•"/>
            </a:pPr>
            <a:r>
              <a:rPr lang="pt-BR" sz="2800" dirty="0" smtClean="0"/>
              <a:t> </a:t>
            </a:r>
            <a:r>
              <a:rPr lang="pt-BR" sz="2800" dirty="0"/>
              <a:t>a emenda Constitucional Nº 59 que estabelece a obrigatoriedade de escolarização para a faixa etária dos quatro aos dezessete anos mediante a oferta da educação </a:t>
            </a:r>
            <a:r>
              <a:rPr lang="pt-BR" sz="2800" dirty="0" smtClean="0"/>
              <a:t>escolar</a:t>
            </a:r>
            <a:r>
              <a:rPr lang="pt-BR" sz="2800" dirty="0"/>
              <a:t>;</a:t>
            </a:r>
            <a:endParaRPr lang="pt-BR" sz="2800" dirty="0" smtClean="0"/>
          </a:p>
          <a:p>
            <a:pPr marL="457200" indent="-457200" algn="just">
              <a:buFont typeface="Arial" panose="020B0604020202020204" pitchFamily="34" charset="0"/>
              <a:buChar char="•"/>
            </a:pPr>
            <a:r>
              <a:rPr lang="pt-BR" sz="2800" dirty="0"/>
              <a:t>d</a:t>
            </a:r>
            <a:r>
              <a:rPr lang="pt-BR" sz="2800" dirty="0" smtClean="0"/>
              <a:t>ocumento da VI Conferência Internacional de Educação de Adultos VI CONFITEA, no item políticas públicas -25- Propor atendimento específico aos jovens de 14 a 18 anos (...).</a:t>
            </a:r>
            <a:endParaRPr lang="pt-BR" sz="2800" dirty="0"/>
          </a:p>
          <a:p>
            <a:endParaRPr lang="pt-BR" sz="2800" dirty="0"/>
          </a:p>
        </p:txBody>
      </p:sp>
    </p:spTree>
    <p:extLst>
      <p:ext uri="{BB962C8B-B14F-4D97-AF65-F5344CB8AC3E}">
        <p14:creationId xmlns:p14="http://schemas.microsoft.com/office/powerpoint/2010/main" xmlns="" val="990727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20688"/>
            <a:ext cx="8712968" cy="5632311"/>
          </a:xfrm>
          <a:prstGeom prst="rect">
            <a:avLst/>
          </a:prstGeom>
        </p:spPr>
        <p:txBody>
          <a:bodyPr wrap="square">
            <a:spAutoFit/>
          </a:bodyPr>
          <a:lstStyle/>
          <a:p>
            <a:pPr algn="ctr"/>
            <a:r>
              <a:rPr lang="pt-BR" sz="3600" b="1" dirty="0"/>
              <a:t>APROVEITAMENTO DE ESTUDOS E CONHECIMENTOS  </a:t>
            </a:r>
          </a:p>
          <a:p>
            <a:pPr algn="just"/>
            <a:r>
              <a:rPr lang="pt-BR" sz="3200" dirty="0"/>
              <a:t>O aproveitamento de estudos é o mecanismo que possibilitará ao estudante a dispensa de cursar área de conhecimento do currículo escolar. São objetos de aproveitamento de estudos somente os estudos formais concluídos com êxito na etapa do ensino fundamental, com vistas à continuidade dos estudos. Entende-se por estudos obtidos por meios formais aqueles realizados em instituições de ensino regularmente autorizadas. </a:t>
            </a:r>
          </a:p>
        </p:txBody>
      </p:sp>
    </p:spTree>
    <p:extLst>
      <p:ext uri="{BB962C8B-B14F-4D97-AF65-F5344CB8AC3E}">
        <p14:creationId xmlns:p14="http://schemas.microsoft.com/office/powerpoint/2010/main" xmlns="" val="313142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836712"/>
            <a:ext cx="9036496" cy="5509200"/>
          </a:xfrm>
          <a:prstGeom prst="rect">
            <a:avLst/>
          </a:prstGeom>
        </p:spPr>
        <p:txBody>
          <a:bodyPr wrap="square">
            <a:spAutoFit/>
          </a:bodyPr>
          <a:lstStyle/>
          <a:p>
            <a:pPr algn="just"/>
            <a:r>
              <a:rPr lang="pt-BR" sz="3200" dirty="0"/>
              <a:t>O aproveitamento de estudos somente poderá ser realizado após a efetivação da matrícula. </a:t>
            </a:r>
            <a:endParaRPr lang="pt-BR" sz="3200" dirty="0" smtClean="0"/>
          </a:p>
          <a:p>
            <a:pPr algn="just"/>
            <a:r>
              <a:rPr lang="pt-BR" sz="3200" dirty="0" smtClean="0"/>
              <a:t>O </a:t>
            </a:r>
            <a:r>
              <a:rPr lang="pt-BR" sz="3200" dirty="0"/>
              <a:t>estudante que apresentar Certificado de Eliminação Parcial será dispensado da(s) área(s) de conhecimento eliminada(s), portanto, cursará as demais áreas de conhecimento. O estudante que apresentar Certificado de Eliminação Parcial do componente curricular Educação Física e/ou Eixos Temáticos: Terra – Vida – Trabalho/Educação do Campo será dispensado da obrigatoriedade de </a:t>
            </a:r>
            <a:r>
              <a:rPr lang="pt-BR" sz="3200" dirty="0" smtClean="0"/>
              <a:t>cursá-los.</a:t>
            </a:r>
            <a:endParaRPr lang="pt-BR" sz="3200" dirty="0"/>
          </a:p>
        </p:txBody>
      </p:sp>
    </p:spTree>
    <p:extLst>
      <p:ext uri="{BB962C8B-B14F-4D97-AF65-F5344CB8AC3E}">
        <p14:creationId xmlns:p14="http://schemas.microsoft.com/office/powerpoint/2010/main" xmlns="" val="3143497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764704"/>
            <a:ext cx="8928992" cy="5078313"/>
          </a:xfrm>
          <a:prstGeom prst="rect">
            <a:avLst/>
          </a:prstGeom>
        </p:spPr>
        <p:txBody>
          <a:bodyPr wrap="square">
            <a:spAutoFit/>
          </a:bodyPr>
          <a:lstStyle/>
          <a:p>
            <a:pPr algn="ctr"/>
            <a:r>
              <a:rPr lang="pt-BR" sz="3600" b="1" dirty="0">
                <a:solidFill>
                  <a:schemeClr val="tx2"/>
                </a:solidFill>
              </a:rPr>
              <a:t>TRANSFERÊNCIA </a:t>
            </a:r>
            <a:r>
              <a:rPr lang="pt-BR" dirty="0">
                <a:solidFill>
                  <a:schemeClr val="tx2"/>
                </a:solidFill>
              </a:rPr>
              <a:t> </a:t>
            </a:r>
          </a:p>
          <a:p>
            <a:pPr marL="457200" indent="-457200" algn="just">
              <a:buFont typeface="Arial" panose="020B0604020202020204" pitchFamily="34" charset="0"/>
              <a:buChar char="•"/>
            </a:pPr>
            <a:r>
              <a:rPr lang="pt-BR" sz="3200" dirty="0"/>
              <a:t>Transferência é a passagem do estudante de uma escola para outra, inclusive de país estrangeiro, com base na equivalência e aproveitamento de estudos, e será requerida pelo responsável. O prazo para expedição de transferência será de 10(dez) dias úteis. O estudante, ao se transferir, em qualquer época do ano escolar, deverá receber da unidade escolar a Guia de Transferência contendo: </a:t>
            </a:r>
          </a:p>
        </p:txBody>
      </p:sp>
    </p:spTree>
    <p:extLst>
      <p:ext uri="{BB962C8B-B14F-4D97-AF65-F5344CB8AC3E}">
        <p14:creationId xmlns:p14="http://schemas.microsoft.com/office/powerpoint/2010/main" xmlns="" val="1956798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827821"/>
            <a:ext cx="8640960" cy="4524315"/>
          </a:xfrm>
          <a:prstGeom prst="rect">
            <a:avLst/>
          </a:prstGeom>
        </p:spPr>
        <p:txBody>
          <a:bodyPr wrap="square">
            <a:spAutoFit/>
          </a:bodyPr>
          <a:lstStyle/>
          <a:p>
            <a:pPr marL="285750" indent="-285750">
              <a:buFont typeface="Wingdings" pitchFamily="2" charset="2"/>
              <a:buChar char="ü"/>
            </a:pPr>
            <a:r>
              <a:rPr lang="pt-BR" sz="3200" dirty="0"/>
              <a:t>I</a:t>
            </a:r>
            <a:r>
              <a:rPr lang="pt-BR" sz="3200" dirty="0" smtClean="0"/>
              <a:t>dentificação </a:t>
            </a:r>
            <a:r>
              <a:rPr lang="pt-BR" sz="3200" dirty="0"/>
              <a:t>completa da unidade escolar</a:t>
            </a:r>
            <a:r>
              <a:rPr lang="pt-BR" sz="3200" dirty="0" smtClean="0"/>
              <a:t>;</a:t>
            </a:r>
          </a:p>
          <a:p>
            <a:pPr marL="285750" indent="-285750">
              <a:buFont typeface="Wingdings" pitchFamily="2" charset="2"/>
              <a:buChar char="ü"/>
            </a:pPr>
            <a:endParaRPr lang="pt-BR" sz="3200" dirty="0" smtClean="0"/>
          </a:p>
          <a:p>
            <a:pPr marL="285750" indent="-285750">
              <a:buFont typeface="Wingdings" pitchFamily="2" charset="2"/>
              <a:buChar char="ü"/>
            </a:pPr>
            <a:r>
              <a:rPr lang="pt-BR" sz="3200" dirty="0"/>
              <a:t>I</a:t>
            </a:r>
            <a:r>
              <a:rPr lang="pt-BR" sz="3200" dirty="0" smtClean="0"/>
              <a:t>dentificação </a:t>
            </a:r>
            <a:r>
              <a:rPr lang="pt-BR" sz="3200" dirty="0"/>
              <a:t>completa do estudante; </a:t>
            </a:r>
            <a:endParaRPr lang="pt-BR" sz="3200" dirty="0" smtClean="0"/>
          </a:p>
          <a:p>
            <a:pPr marL="285750" indent="-285750">
              <a:buFont typeface="Wingdings" pitchFamily="2" charset="2"/>
              <a:buChar char="ü"/>
            </a:pPr>
            <a:endParaRPr lang="pt-BR" sz="3200" dirty="0" smtClean="0"/>
          </a:p>
          <a:p>
            <a:pPr marL="285750" indent="-285750">
              <a:buFont typeface="Wingdings" pitchFamily="2" charset="2"/>
              <a:buChar char="ü"/>
            </a:pPr>
            <a:r>
              <a:rPr lang="pt-BR" sz="3200" dirty="0"/>
              <a:t>A</a:t>
            </a:r>
            <a:r>
              <a:rPr lang="pt-BR" sz="3200" dirty="0" smtClean="0"/>
              <a:t>provação </a:t>
            </a:r>
            <a:r>
              <a:rPr lang="pt-BR" sz="3200" dirty="0"/>
              <a:t>no nível que o estudante tenha cursado ou que estivesse cursando; </a:t>
            </a:r>
            <a:endParaRPr lang="pt-BR" sz="3200" dirty="0" smtClean="0"/>
          </a:p>
          <a:p>
            <a:pPr marL="285750" indent="-285750">
              <a:buFont typeface="Wingdings" pitchFamily="2" charset="2"/>
              <a:buChar char="ü"/>
            </a:pPr>
            <a:endParaRPr lang="pt-BR" sz="3200" dirty="0" smtClean="0"/>
          </a:p>
          <a:p>
            <a:pPr marL="285750" indent="-285750">
              <a:buFont typeface="Wingdings" pitchFamily="2" charset="2"/>
              <a:buChar char="ü"/>
            </a:pPr>
            <a:r>
              <a:rPr lang="pt-BR" sz="3200" dirty="0"/>
              <a:t>E</a:t>
            </a:r>
            <a:r>
              <a:rPr lang="pt-BR" sz="3200" dirty="0" smtClean="0"/>
              <a:t>menta </a:t>
            </a:r>
            <a:r>
              <a:rPr lang="pt-BR" sz="3200" dirty="0"/>
              <a:t>curricular (toda Guia de Transferência deverá ser acompanhada da ementa curricular). </a:t>
            </a:r>
          </a:p>
        </p:txBody>
      </p:sp>
    </p:spTree>
    <p:extLst>
      <p:ext uri="{BB962C8B-B14F-4D97-AF65-F5344CB8AC3E}">
        <p14:creationId xmlns:p14="http://schemas.microsoft.com/office/powerpoint/2010/main" xmlns="" val="1364995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767" y="692696"/>
            <a:ext cx="8856984" cy="5816977"/>
          </a:xfrm>
          <a:prstGeom prst="rect">
            <a:avLst/>
          </a:prstGeom>
        </p:spPr>
        <p:txBody>
          <a:bodyPr wrap="square">
            <a:spAutoFit/>
          </a:bodyPr>
          <a:lstStyle/>
          <a:p>
            <a:pPr algn="ctr"/>
            <a:r>
              <a:rPr lang="pt-BR" sz="3600" b="1" dirty="0"/>
              <a:t>REFERÊNCIAS</a:t>
            </a:r>
            <a:r>
              <a:rPr lang="pt-BR" b="1" dirty="0"/>
              <a:t>   </a:t>
            </a:r>
          </a:p>
          <a:p>
            <a:r>
              <a:rPr lang="pt-BR" sz="1600" dirty="0"/>
              <a:t>ANDRADE, José Eduardo de. Contribuição para o Programa Nacional de Inclusão de Jovens: Educação, Qualificação e Ação Comunitária. Brasília: [s.n.], 2004. </a:t>
            </a:r>
          </a:p>
          <a:p>
            <a:r>
              <a:rPr lang="pt-BR" sz="1600" dirty="0"/>
              <a:t>BRASIL. Ministério da Educação. Caderno de Reflexões – Jovens de 15 a 17 anos do Ensino Fundamental. Secretaria de Educação Básica. Brasília: Via Comunicação, 2011. </a:t>
            </a:r>
            <a:endParaRPr lang="pt-BR" sz="1600" dirty="0" smtClean="0"/>
          </a:p>
          <a:p>
            <a:r>
              <a:rPr lang="pt-BR" sz="1600" dirty="0"/>
              <a:t>______. Congresso Nacional. Constituição da República Federativa do Brasil. Brasília: Assembleia Nacional Constituinte/Congresso Nacional, 1988. </a:t>
            </a:r>
          </a:p>
          <a:p>
            <a:r>
              <a:rPr lang="pt-BR" sz="1600" dirty="0"/>
              <a:t>______. Educação de Jovens e Adultos: uma memória contemporânea (1996-2004). Brasília: UNESCO; MEC, 2004. (Coleção Educação para Todos). </a:t>
            </a:r>
            <a:endParaRPr lang="pt-BR" sz="1600" dirty="0" smtClean="0"/>
          </a:p>
          <a:p>
            <a:pPr algn="just"/>
            <a:r>
              <a:rPr lang="pt-BR" sz="1600" dirty="0" smtClean="0"/>
              <a:t>______.  Lei 8.069, de 13 de julho de 1990. Dispõe sobre o Estatuto da Criança e do Adolescente e dá outras providências. Brasília, 1990. </a:t>
            </a:r>
          </a:p>
          <a:p>
            <a:pPr algn="just"/>
            <a:r>
              <a:rPr lang="pt-BR" sz="1600" dirty="0" smtClean="0"/>
              <a:t>______. Lei N. 5.692, de 11 de agosto de 1971. Fixa as Diretrizes e Bases para o ensino de 1º e 2º graus, e dá outras providências. Brasília: Congresso Nacional, 1971. </a:t>
            </a:r>
          </a:p>
          <a:p>
            <a:pPr algn="just"/>
            <a:r>
              <a:rPr lang="pt-BR" sz="1600" dirty="0" smtClean="0"/>
              <a:t>______. Lei de Diretrizes e Bases da Educação Nacional – LDB n. 9.394, de 20 de dezembro de 1996. Estabelece as diretrizes e bases da educação nacional. Brasília: Congresso Nacional, 1996.  </a:t>
            </a:r>
          </a:p>
          <a:p>
            <a:pPr algn="just"/>
            <a:r>
              <a:rPr lang="pt-BR" sz="1600" dirty="0" smtClean="0"/>
              <a:t>______. Ministério da Educação. Parecer CNE/CEB n. 11, de 10 de maio de 2000. Diretrizes Curriculares Nacionais para a Educação de Jovens e Adultos. Brasília: CNE/CEB, 2000. _______. Ministério do Trabalho e Emprego. Secretaria Nacional de Economia Solidária. Programa Economia Solidária em Desenvolvimento: Carta de Princípios. Brasília: [s.n], 2004.  </a:t>
            </a:r>
          </a:p>
          <a:p>
            <a:pPr algn="just"/>
            <a:endParaRPr lang="pt-BR" sz="1600" dirty="0" smtClean="0"/>
          </a:p>
          <a:p>
            <a:endParaRPr lang="pt-BR" sz="1600" dirty="0" smtClean="0"/>
          </a:p>
          <a:p>
            <a:endParaRPr lang="pt-BR" sz="1600" dirty="0"/>
          </a:p>
        </p:txBody>
      </p:sp>
    </p:spTree>
    <p:extLst>
      <p:ext uri="{BB962C8B-B14F-4D97-AF65-F5344CB8AC3E}">
        <p14:creationId xmlns:p14="http://schemas.microsoft.com/office/powerpoint/2010/main" xmlns="" val="2798606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751344"/>
            <a:ext cx="8856984" cy="4770537"/>
          </a:xfrm>
          <a:prstGeom prst="rect">
            <a:avLst/>
          </a:prstGeom>
        </p:spPr>
        <p:txBody>
          <a:bodyPr wrap="square">
            <a:spAutoFit/>
          </a:bodyPr>
          <a:lstStyle/>
          <a:p>
            <a:r>
              <a:rPr lang="pt-BR" sz="1600" dirty="0" smtClean="0"/>
              <a:t>______. </a:t>
            </a:r>
            <a:r>
              <a:rPr lang="pt-BR" sz="1600" dirty="0"/>
              <a:t>Ministério da Educação Resolução CNE/CEB n. 4, de 13 de julho de 2010. Institui as Diretrizes Curriculares Nacionais Gerais para a Educação Básica. Brasília: CNE/CEB, 2010. </a:t>
            </a:r>
          </a:p>
          <a:p>
            <a:r>
              <a:rPr lang="pt-BR" sz="1600" dirty="0"/>
              <a:t>______. Ministério da Educação Resolução CNE/CEB n. 07, de 14 de dezembro de 2010. Fixa Diretrizes Curriculares Nacionais para o Ensino Fundamental de 9 (nove) anos. Brasília. CNE/CEB, 2010. </a:t>
            </a:r>
            <a:endParaRPr lang="pt-BR" sz="1600" dirty="0" smtClean="0"/>
          </a:p>
          <a:p>
            <a:pPr algn="just"/>
            <a:r>
              <a:rPr lang="pt-BR" sz="1600" dirty="0" smtClean="0"/>
              <a:t>_____. Ministério da Educação. Resolução CNE/CEB n. 1, de 5 de julho de 2000. Estabelece as Diretrizes Curriculares Nacionais para a Educação e Jovens e Adultos. Brasília: CNE/CEB, 2000. </a:t>
            </a:r>
          </a:p>
          <a:p>
            <a:pPr algn="just"/>
            <a:r>
              <a:rPr lang="pt-BR" sz="1600" dirty="0" smtClean="0"/>
              <a:t>CIDADANIA, INSTITUTO. Projeto Juventude. Documento de Conclusão. São Paulo, 2004. </a:t>
            </a:r>
          </a:p>
          <a:p>
            <a:pPr algn="just"/>
            <a:r>
              <a:rPr lang="pt-BR" sz="1600" dirty="0" smtClean="0"/>
              <a:t>CURY, Carlos Roberto Jamil. Contribuição para o Programa Nacional de Inclusão de Jovens: educação, Qualificação e Ação Comunitária. Brasília: [s.n], 2004. </a:t>
            </a:r>
          </a:p>
          <a:p>
            <a:pPr algn="just"/>
            <a:r>
              <a:rPr lang="pt-BR" sz="1600" dirty="0" smtClean="0"/>
              <a:t>GENRO, Tarso. Diretrizes para a agenda em educação no Brasil. Brasília: [s.n.], 2004. (mimeografado). Grupo Interministerial da Juventude. Relatório Final. Brasília: [s.n.], 2004. </a:t>
            </a:r>
            <a:endParaRPr lang="pt-BR" sz="1600" dirty="0" smtClean="0"/>
          </a:p>
          <a:p>
            <a:r>
              <a:rPr lang="pt-BR" sz="1600" dirty="0" smtClean="0"/>
              <a:t>MATO GROSSO DO SUL. Resolução SED/MS n. 2802, de 09 de novembro de 2013, que dispõe da organização curricular e o regime escolar do ensino fundamental e do ensino médio nas unidades escolares da rede estadual de ensino. </a:t>
            </a:r>
          </a:p>
          <a:p>
            <a:r>
              <a:rPr lang="pt-BR" sz="1600" dirty="0" smtClean="0"/>
              <a:t>_________. Referencial Curricular da Rede Estadual de Ensino de Mato Grosso do Sul - ensino fundamental. Campo Grande: SED, 2012. </a:t>
            </a:r>
          </a:p>
          <a:p>
            <a:pPr algn="just"/>
            <a:endParaRPr lang="pt-BR" sz="1600" dirty="0" smtClean="0"/>
          </a:p>
          <a:p>
            <a:endParaRPr lang="pt-BR" sz="1600" dirty="0" smtClean="0"/>
          </a:p>
          <a:p>
            <a:endParaRPr lang="pt-BR" sz="1600" dirty="0"/>
          </a:p>
        </p:txBody>
      </p:sp>
    </p:spTree>
    <p:extLst>
      <p:ext uri="{BB962C8B-B14F-4D97-AF65-F5344CB8AC3E}">
        <p14:creationId xmlns:p14="http://schemas.microsoft.com/office/powerpoint/2010/main" xmlns="" val="79651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836712"/>
            <a:ext cx="8964488" cy="3539430"/>
          </a:xfrm>
          <a:prstGeom prst="rect">
            <a:avLst/>
          </a:prstGeom>
        </p:spPr>
        <p:txBody>
          <a:bodyPr wrap="square">
            <a:spAutoFit/>
          </a:bodyPr>
          <a:lstStyle/>
          <a:p>
            <a:pPr lvl="0" algn="just" fontAlgn="base">
              <a:spcBef>
                <a:spcPct val="0"/>
              </a:spcBef>
              <a:spcAft>
                <a:spcPct val="0"/>
              </a:spcAft>
            </a:pPr>
            <a:r>
              <a:rPr lang="pt-BR" sz="3200" dirty="0" smtClean="0">
                <a:latin typeface="Arial" pitchFamily="34" charset="0"/>
                <a:ea typeface="Calibri" pitchFamily="34" charset="0"/>
                <a:cs typeface="Arial" pitchFamily="34" charset="0"/>
              </a:rPr>
              <a:t>Nesta </a:t>
            </a:r>
            <a:r>
              <a:rPr lang="pt-BR" sz="3200" dirty="0">
                <a:latin typeface="Arial" pitchFamily="34" charset="0"/>
                <a:ea typeface="Calibri" pitchFamily="34" charset="0"/>
                <a:cs typeface="Arial" pitchFamily="34" charset="0"/>
              </a:rPr>
              <a:t>perspectiva, a Secretaria de Estado de Educação desenvolve políticas e projetos como forma de garantia dos preceitos legais estabelecidos, para que todos tenham acesso à educação formal, mesmo que tardiamente, atentando-se à diversidade étnico/cultural e socioeconômica.</a:t>
            </a:r>
            <a:endParaRPr lang="pt-BR" sz="3200" dirty="0">
              <a:latin typeface="Arial" pitchFamily="34" charset="0"/>
              <a:cs typeface="Arial" pitchFamily="34"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4581128"/>
            <a:ext cx="6001588" cy="1305107"/>
          </a:xfrm>
          <a:prstGeom prst="rect">
            <a:avLst/>
          </a:prstGeom>
        </p:spPr>
      </p:pic>
    </p:spTree>
    <p:extLst>
      <p:ext uri="{BB962C8B-B14F-4D97-AF65-F5344CB8AC3E}">
        <p14:creationId xmlns:p14="http://schemas.microsoft.com/office/powerpoint/2010/main" xmlns="" val="342652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lum contrast="-20000"/>
            <a:extLst>
              <a:ext uri="{28A0092B-C50C-407E-A947-70E740481C1C}">
                <a14:useLocalDpi xmlns:a14="http://schemas.microsoft.com/office/drawing/2010/main" xmlns="" val="0"/>
              </a:ext>
            </a:extLst>
          </a:blip>
          <a:stretch>
            <a:fillRect/>
          </a:stretch>
        </p:blipFill>
        <p:spPr>
          <a:xfrm>
            <a:off x="2771800" y="4005064"/>
            <a:ext cx="3744416" cy="2493298"/>
          </a:xfrm>
          <a:prstGeom prst="rect">
            <a:avLst/>
          </a:prstGeom>
        </p:spPr>
      </p:pic>
      <p:sp>
        <p:nvSpPr>
          <p:cNvPr id="2" name="Retângulo 1"/>
          <p:cNvSpPr/>
          <p:nvPr/>
        </p:nvSpPr>
        <p:spPr>
          <a:xfrm>
            <a:off x="251520" y="620688"/>
            <a:ext cx="8712968" cy="4031873"/>
          </a:xfrm>
          <a:prstGeom prst="rect">
            <a:avLst/>
          </a:prstGeom>
        </p:spPr>
        <p:txBody>
          <a:bodyPr wrap="square">
            <a:spAutoFit/>
          </a:bodyPr>
          <a:lstStyle/>
          <a:p>
            <a:pPr algn="just"/>
            <a:r>
              <a:rPr lang="pt-BR" sz="3200" dirty="0" smtClean="0"/>
              <a:t>O </a:t>
            </a:r>
            <a:r>
              <a:rPr lang="pt-BR" sz="3200" dirty="0" smtClean="0">
                <a:solidFill>
                  <a:schemeClr val="tx2"/>
                </a:solidFill>
              </a:rPr>
              <a:t>Projeto </a:t>
            </a:r>
            <a:r>
              <a:rPr lang="pt-BR" sz="3200" dirty="0">
                <a:solidFill>
                  <a:schemeClr val="tx2"/>
                </a:solidFill>
              </a:rPr>
              <a:t>Seguindo em Frente </a:t>
            </a:r>
            <a:r>
              <a:rPr lang="pt-BR" sz="3200" dirty="0"/>
              <a:t>busca proporcionar ao jovem estudante caminhos alternativos que possibilitem vivências de empreendedorismo, de trabalho coletivo, de solidariedade e de cooperação que contribuam com a melhoria do meio ambiente e da qualidade de vida em comunidade, </a:t>
            </a:r>
            <a:r>
              <a:rPr lang="pt-BR" sz="3200" dirty="0">
                <a:solidFill>
                  <a:schemeClr val="tx2"/>
                </a:solidFill>
              </a:rPr>
              <a:t>a partir das vivências em experiências de atuação social e cidadã</a:t>
            </a:r>
            <a:r>
              <a:rPr lang="pt-BR" sz="3200" dirty="0"/>
              <a:t>.</a:t>
            </a:r>
          </a:p>
        </p:txBody>
      </p:sp>
    </p:spTree>
    <p:extLst>
      <p:ext uri="{BB962C8B-B14F-4D97-AF65-F5344CB8AC3E}">
        <p14:creationId xmlns:p14="http://schemas.microsoft.com/office/powerpoint/2010/main" xmlns="" val="2743056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836712"/>
            <a:ext cx="8856984" cy="3970318"/>
          </a:xfrm>
          <a:prstGeom prst="rect">
            <a:avLst/>
          </a:prstGeom>
          <a:noFill/>
        </p:spPr>
        <p:txBody>
          <a:bodyPr wrap="square" rtlCol="0">
            <a:spAutoFit/>
          </a:bodyPr>
          <a:lstStyle/>
          <a:p>
            <a:r>
              <a:rPr lang="pt-BR" sz="2800" b="1" dirty="0" smtClean="0">
                <a:solidFill>
                  <a:schemeClr val="tx2"/>
                </a:solidFill>
              </a:rPr>
              <a:t>Objetivo Geral:</a:t>
            </a:r>
          </a:p>
          <a:p>
            <a:endParaRPr lang="pt-BR" sz="2800" b="1" dirty="0" smtClean="0"/>
          </a:p>
          <a:p>
            <a:pPr marL="457200" indent="-457200" algn="just">
              <a:buFont typeface="Wingdings" panose="05000000000000000000" pitchFamily="2" charset="2"/>
              <a:buChar char="§"/>
            </a:pPr>
            <a:r>
              <a:rPr lang="pt-BR" sz="2800" dirty="0"/>
              <a:t>Oferecer aos jovens de 15 a 17 anos oportunidade de experimentação de diversas formas de interação, a fim de que adquiram novos conhecimentos, reelaborem suas experiências, sua visão de mundo e, ao mesmo tempo, se (</a:t>
            </a:r>
            <a:r>
              <a:rPr lang="pt-BR" sz="2800" dirty="0" err="1"/>
              <a:t>re</a:t>
            </a:r>
            <a:r>
              <a:rPr lang="pt-BR" sz="2800" dirty="0"/>
              <a:t>)posicionem enquanto jovens cidadãos, proporcionando a elevação da escolaridade, tendo em vista a conclusão do ensino fundamental.</a:t>
            </a:r>
          </a:p>
        </p:txBody>
      </p:sp>
    </p:spTree>
    <p:extLst>
      <p:ext uri="{BB962C8B-B14F-4D97-AF65-F5344CB8AC3E}">
        <p14:creationId xmlns:p14="http://schemas.microsoft.com/office/powerpoint/2010/main" xmlns="" val="274334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764704"/>
            <a:ext cx="8712967" cy="5324535"/>
          </a:xfrm>
          <a:prstGeom prst="rect">
            <a:avLst/>
          </a:prstGeom>
        </p:spPr>
        <p:txBody>
          <a:bodyPr wrap="square">
            <a:spAutoFit/>
          </a:bodyPr>
          <a:lstStyle/>
          <a:p>
            <a:pPr algn="ctr"/>
            <a:r>
              <a:rPr lang="pt-BR" sz="2800" b="1" dirty="0">
                <a:solidFill>
                  <a:schemeClr val="tx2"/>
                </a:solidFill>
              </a:rPr>
              <a:t>Objetivos Específicos </a:t>
            </a:r>
            <a:endParaRPr lang="pt-BR" sz="2800" b="1" dirty="0" smtClean="0">
              <a:solidFill>
                <a:schemeClr val="tx2"/>
              </a:solidFill>
            </a:endParaRPr>
          </a:p>
          <a:p>
            <a:pPr marL="457200" indent="-457200" algn="just">
              <a:buFont typeface="Wingdings" pitchFamily="2" charset="2"/>
              <a:buChar char="ü"/>
            </a:pPr>
            <a:r>
              <a:rPr lang="pt-BR" sz="2400" dirty="0"/>
              <a:t>Identificar os jovens de 15 a 17 anos e oportunizar seu acesso ao ambiente escolar, atendendo as suas necessidades de saberes, conhecimentos, competências, valores e práticas de solidariedade e cooperação contemporânea; </a:t>
            </a:r>
            <a:endParaRPr lang="pt-BR" sz="2400" dirty="0" smtClean="0"/>
          </a:p>
          <a:p>
            <a:pPr marL="457200" indent="-457200" algn="just">
              <a:buFont typeface="Wingdings" pitchFamily="2" charset="2"/>
              <a:buChar char="ü"/>
            </a:pPr>
            <a:endParaRPr lang="pt-BR" sz="2400" dirty="0" smtClean="0"/>
          </a:p>
          <a:p>
            <a:pPr marL="457200" indent="-457200" algn="just">
              <a:buFont typeface="Wingdings" pitchFamily="2" charset="2"/>
              <a:buChar char="ü"/>
            </a:pPr>
            <a:r>
              <a:rPr lang="pt-BR" sz="2400" dirty="0"/>
              <a:t> implementar alternativa de atendimento diferenciado, a fim de flexibilizar o tempo do estudante no âmbito escolar, levando em conta suas especificidades e interesses variados; </a:t>
            </a:r>
            <a:endParaRPr lang="pt-BR" sz="2400" dirty="0" smtClean="0"/>
          </a:p>
          <a:p>
            <a:pPr algn="just"/>
            <a:endParaRPr lang="pt-BR" sz="2400" dirty="0" smtClean="0"/>
          </a:p>
          <a:p>
            <a:pPr marL="457200" indent="-457200" algn="just">
              <a:buFont typeface="Wingdings" pitchFamily="2" charset="2"/>
              <a:buChar char="ü"/>
            </a:pPr>
            <a:r>
              <a:rPr lang="pt-BR" sz="2400" dirty="0"/>
              <a:t>desenvolver a autoestima dos jovens a fim de renovarem vínculos positivos com a escola e professores, fortalecendo a confiança na sua capacidade de aprendizagem, valorizando a educação como meio de desenvolvimento pessoal e social; </a:t>
            </a:r>
          </a:p>
        </p:txBody>
      </p:sp>
    </p:spTree>
    <p:extLst>
      <p:ext uri="{BB962C8B-B14F-4D97-AF65-F5344CB8AC3E}">
        <p14:creationId xmlns:p14="http://schemas.microsoft.com/office/powerpoint/2010/main" xmlns="" val="17757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4176</Words>
  <Application>Microsoft Office PowerPoint</Application>
  <PresentationFormat>Apresentação na tela (4:3)</PresentationFormat>
  <Paragraphs>286</Paragraphs>
  <Slides>55</Slides>
  <Notes>1</Notes>
  <HiddenSlides>0</HiddenSlides>
  <MMClips>0</MMClips>
  <ScaleCrop>false</ScaleCrop>
  <HeadingPairs>
    <vt:vector size="4" baseType="variant">
      <vt:variant>
        <vt:lpstr>Tema</vt:lpstr>
      </vt:variant>
      <vt:variant>
        <vt:i4>5</vt:i4>
      </vt:variant>
      <vt:variant>
        <vt:lpstr>Títulos de slides</vt:lpstr>
      </vt:variant>
      <vt:variant>
        <vt:i4>55</vt:i4>
      </vt:variant>
    </vt:vector>
  </HeadingPairs>
  <TitlesOfParts>
    <vt:vector size="60" baseType="lpstr">
      <vt:lpstr>Tema do Office</vt:lpstr>
      <vt:lpstr>1_Tema do Office</vt:lpstr>
      <vt:lpstr>2_Tema do Office</vt:lpstr>
      <vt:lpstr>3_Tema do Office</vt:lpstr>
      <vt:lpstr>4_Tema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PERFIL DO INGRESSANTE</vt:lpstr>
      <vt:lpstr>PERFIL DO EGRESSO</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PROCESSO AVALIATIVO</vt:lpstr>
      <vt:lpstr>Recuperação da aprendizagem</vt:lpstr>
      <vt:lpstr>Slide 46</vt:lpstr>
      <vt:lpstr>Slide 47</vt:lpstr>
      <vt:lpstr>Slide 48</vt:lpstr>
      <vt:lpstr>Slide 49</vt:lpstr>
      <vt:lpstr>Slide 50</vt:lpstr>
      <vt:lpstr>Slide 51</vt:lpstr>
      <vt:lpstr>Slide 52</vt:lpstr>
      <vt:lpstr>Slide 53</vt:lpstr>
      <vt:lpstr>Slide 54</vt:lpstr>
      <vt:lpstr>Slide 55</vt:lpstr>
    </vt:vector>
  </TitlesOfParts>
  <Company>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fbaptista</dc:creator>
  <cp:lastModifiedBy>eprado</cp:lastModifiedBy>
  <cp:revision>73</cp:revision>
  <dcterms:created xsi:type="dcterms:W3CDTF">2015-02-04T11:39:51Z</dcterms:created>
  <dcterms:modified xsi:type="dcterms:W3CDTF">2016-03-03T19:47:06Z</dcterms:modified>
</cp:coreProperties>
</file>